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47625000" cy="267843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mbria"/>
        <a:ea typeface="Cambria"/>
        <a:cs typeface="Cambria"/>
        <a:sym typeface="Cambr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64B2AC"/>
              </a:solidFill>
              <a:prstDash val="solid"/>
              <a:round/>
            </a:ln>
          </a:left>
          <a:right>
            <a:ln w="12700" cap="flat">
              <a:solidFill>
                <a:srgbClr val="64B2AC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64B2AC"/>
              </a:solidFill>
              <a:prstDash val="solid"/>
              <a:round/>
            </a:ln>
          </a:insideV>
        </a:tcBdr>
        <a:fill>
          <a:solidFill>
            <a:srgbClr val="DCEEEC"/>
          </a:solidFill>
        </a:fill>
      </a:tcStyle>
    </a:wholeTbl>
    <a:band2H>
      <a:tcTxStyle b="def" i="def"/>
      <a:tcStyle>
        <a:tcBdr/>
        <a:fill>
          <a:solidFill>
            <a:srgbClr val="91C9C4"/>
          </a:solidFill>
        </a:fill>
      </a:tcStyle>
    </a:band2H>
    <a:firstCo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64B2AC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64B2AC"/>
              </a:solidFill>
              <a:prstDash val="solid"/>
              <a:round/>
            </a:ln>
          </a:left>
          <a:right>
            <a:ln w="12700" cap="flat">
              <a:solidFill>
                <a:srgbClr val="64B2AC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64B2AC"/>
              </a:solidFill>
              <a:prstDash val="solid"/>
              <a:round/>
            </a:ln>
          </a:bottom>
          <a:insideH>
            <a:ln w="12700" cap="flat">
              <a:solidFill>
                <a:srgbClr val="64B2AC"/>
              </a:solidFill>
              <a:prstDash val="solid"/>
              <a:round/>
            </a:ln>
          </a:insideH>
          <a:insideV>
            <a:ln w="12700" cap="flat">
              <a:solidFill>
                <a:srgbClr val="64B2AC"/>
              </a:solidFill>
              <a:prstDash val="solid"/>
              <a:round/>
            </a:ln>
          </a:insideV>
        </a:tcBdr>
        <a:fill>
          <a:solidFill>
            <a:srgbClr val="91C9C4"/>
          </a:solidFill>
        </a:fill>
      </a:tcStyle>
    </a:lastRow>
    <a:firstRow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64B2AC"/>
              </a:solidFill>
              <a:prstDash val="solid"/>
              <a:round/>
            </a:ln>
          </a:left>
          <a:right>
            <a:ln w="12700" cap="flat">
              <a:solidFill>
                <a:srgbClr val="64B2AC"/>
              </a:solidFill>
              <a:prstDash val="solid"/>
              <a:round/>
            </a:ln>
          </a:right>
          <a:top>
            <a:ln w="12700" cap="flat">
              <a:solidFill>
                <a:srgbClr val="64B2AC"/>
              </a:solidFill>
              <a:prstDash val="solid"/>
              <a:round/>
            </a:ln>
          </a:top>
          <a:bottom>
            <a:ln w="12700" cap="flat">
              <a:solidFill>
                <a:srgbClr val="64B2AC"/>
              </a:solidFill>
              <a:prstDash val="solid"/>
              <a:round/>
            </a:ln>
          </a:bottom>
          <a:insideH>
            <a:ln w="12700" cap="flat">
              <a:solidFill>
                <a:srgbClr val="64B2AC"/>
              </a:solidFill>
              <a:prstDash val="solid"/>
              <a:round/>
            </a:ln>
          </a:insideH>
          <a:insideV>
            <a:ln w="12700" cap="flat">
              <a:solidFill>
                <a:srgbClr val="64B2AC"/>
              </a:solidFill>
              <a:prstDash val="solid"/>
              <a:round/>
            </a:ln>
          </a:insideV>
        </a:tcBdr>
        <a:fill>
          <a:solidFill>
            <a:srgbClr val="91C9C4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mbria"/>
          <a:ea typeface="Cambria"/>
          <a:cs typeface="Cambr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" name="Shape 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"/>
          <p:cNvSpPr/>
          <p:nvPr/>
        </p:nvSpPr>
        <p:spPr>
          <a:xfrm>
            <a:off x="0" y="1270"/>
            <a:ext cx="47625000" cy="26784301"/>
          </a:xfrm>
          <a:prstGeom prst="rect">
            <a:avLst/>
          </a:prstGeom>
          <a:solidFill>
            <a:srgbClr val="A0DBDB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pic>
        <p:nvPicPr>
          <p:cNvPr id="21" name="图片 103" descr="图片 103"/>
          <p:cNvPicPr>
            <a:picLocks noChangeAspect="1"/>
          </p:cNvPicPr>
          <p:nvPr/>
        </p:nvPicPr>
        <p:blipFill>
          <a:blip r:embed="rId2">
            <a:alphaModFix amt="24000"/>
            <a:extLst/>
          </a:blip>
          <a:stretch>
            <a:fillRect/>
          </a:stretch>
        </p:blipFill>
        <p:spPr>
          <a:xfrm>
            <a:off x="-4330700" y="-8629016"/>
            <a:ext cx="54836697" cy="36558223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"/>
          <p:cNvSpPr/>
          <p:nvPr/>
        </p:nvSpPr>
        <p:spPr>
          <a:xfrm>
            <a:off x="0" y="-25400"/>
            <a:ext cx="47625000" cy="26784300"/>
          </a:xfrm>
          <a:prstGeom prst="rect">
            <a:avLst/>
          </a:prstGeom>
          <a:solidFill>
            <a:srgbClr val="56A7A7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pic>
        <p:nvPicPr>
          <p:cNvPr id="3" name="图片 103" descr="图片 103"/>
          <p:cNvPicPr>
            <a:picLocks noChangeAspect="1"/>
          </p:cNvPicPr>
          <p:nvPr/>
        </p:nvPicPr>
        <p:blipFill>
          <a:blip r:embed="rId2">
            <a:alphaModFix amt="24000"/>
            <a:extLst/>
          </a:blip>
          <a:stretch>
            <a:fillRect/>
          </a:stretch>
        </p:blipFill>
        <p:spPr>
          <a:xfrm>
            <a:off x="-4330700" y="-8629016"/>
            <a:ext cx="54836697" cy="3655822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2381250" y="359603"/>
            <a:ext cx="42862500" cy="5890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2381250" y="6249670"/>
            <a:ext cx="42862500" cy="20534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23018750" y="24112070"/>
            <a:ext cx="11112500" cy="142601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mbria"/>
          <a:ea typeface="Cambria"/>
          <a:cs typeface="Cambria"/>
          <a:sym typeface="Cambri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mbri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5.jpeg"/><Relationship Id="rId7" Type="http://schemas.openxmlformats.org/officeDocument/2006/relationships/image" Target="../media/image1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102" descr="图片 10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128615"/>
            <a:ext cx="47701200" cy="46177201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任意多边形 4"/>
          <p:cNvSpPr/>
          <p:nvPr/>
        </p:nvSpPr>
        <p:spPr>
          <a:xfrm>
            <a:off x="7531100" y="-628016"/>
            <a:ext cx="41173401" cy="28041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627" y="78"/>
                </a:moveTo>
                <a:lnTo>
                  <a:pt x="1399" y="17080"/>
                </a:lnTo>
                <a:lnTo>
                  <a:pt x="0" y="17022"/>
                </a:lnTo>
                <a:lnTo>
                  <a:pt x="5064" y="21033"/>
                </a:lnTo>
                <a:lnTo>
                  <a:pt x="21600" y="21600"/>
                </a:lnTo>
                <a:lnTo>
                  <a:pt x="21294" y="0"/>
                </a:lnTo>
                <a:lnTo>
                  <a:pt x="20601" y="98"/>
                </a:lnTo>
                <a:lnTo>
                  <a:pt x="20547" y="98"/>
                </a:lnTo>
                <a:lnTo>
                  <a:pt x="20574" y="59"/>
                </a:lnTo>
              </a:path>
            </a:pathLst>
          </a:custGeom>
          <a:solidFill>
            <a:srgbClr val="A0DBD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3" name="picture 182" descr="picture 18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10210" y="17152256"/>
            <a:ext cx="18582341" cy="9753329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任意多边形 6"/>
          <p:cNvSpPr/>
          <p:nvPr/>
        </p:nvSpPr>
        <p:spPr>
          <a:xfrm>
            <a:off x="12847319" y="-1118235"/>
            <a:ext cx="35356802" cy="2207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590" y="671"/>
                </a:moveTo>
                <a:lnTo>
                  <a:pt x="0" y="21600"/>
                </a:lnTo>
                <a:lnTo>
                  <a:pt x="21600" y="820"/>
                </a:lnTo>
                <a:lnTo>
                  <a:pt x="18683" y="0"/>
                </a:lnTo>
                <a:lnTo>
                  <a:pt x="9590" y="671"/>
                </a:lnTo>
                <a:close/>
              </a:path>
            </a:pathLst>
          </a:custGeom>
          <a:solidFill>
            <a:srgbClr val="A0DBDB">
              <a:alpha val="2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" name="textbox 8"/>
          <p:cNvSpPr txBox="1"/>
          <p:nvPr/>
        </p:nvSpPr>
        <p:spPr>
          <a:xfrm>
            <a:off x="29305448" y="22160408"/>
            <a:ext cx="14326871" cy="1107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3000"/>
              </a:lnSpc>
              <a:defRPr sz="100">
                <a:latin typeface="Nunito"/>
                <a:ea typeface="Nunito"/>
                <a:cs typeface="Nunito"/>
                <a:sym typeface="Nunito"/>
              </a:defRPr>
            </a:pPr>
          </a:p>
          <a:p>
            <a:pPr algn="r">
              <a:lnSpc>
                <a:spcPts val="8900"/>
              </a:lnSpc>
              <a:defRPr sz="6600">
                <a:solidFill>
                  <a:srgbClr val="212C2A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 An Airbnb and Hotel Analyzer</a:t>
            </a:r>
          </a:p>
        </p:txBody>
      </p:sp>
      <p:sp>
        <p:nvSpPr>
          <p:cNvPr id="36" name="rect"/>
          <p:cNvSpPr/>
          <p:nvPr/>
        </p:nvSpPr>
        <p:spPr>
          <a:xfrm>
            <a:off x="29794200" y="21631273"/>
            <a:ext cx="14306550" cy="247651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37" name="textbox 8"/>
          <p:cNvSpPr txBox="1"/>
          <p:nvPr/>
        </p:nvSpPr>
        <p:spPr>
          <a:xfrm>
            <a:off x="29795034" y="20001408"/>
            <a:ext cx="14326870" cy="1399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3000"/>
              </a:lnSpc>
              <a:defRPr sz="100">
                <a:latin typeface="Nunito"/>
                <a:ea typeface="Nunito"/>
                <a:cs typeface="Nunito"/>
                <a:sym typeface="Nunito"/>
              </a:defRPr>
            </a:pPr>
          </a:p>
          <a:p>
            <a:pPr algn="ctr">
              <a:lnSpc>
                <a:spcPts val="8900"/>
              </a:lnSpc>
              <a:defRPr b="1" sz="16600">
                <a:solidFill>
                  <a:srgbClr val="212C2A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 AirInsights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 102" descr="图片 10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128615"/>
            <a:ext cx="47701200" cy="4617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picture 182" descr="picture 18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10210" y="17152256"/>
            <a:ext cx="18582341" cy="9753329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任意多边形 6"/>
          <p:cNvSpPr/>
          <p:nvPr/>
        </p:nvSpPr>
        <p:spPr>
          <a:xfrm>
            <a:off x="12847319" y="-1118235"/>
            <a:ext cx="35356802" cy="2207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590" y="671"/>
                </a:moveTo>
                <a:lnTo>
                  <a:pt x="0" y="21600"/>
                </a:lnTo>
                <a:lnTo>
                  <a:pt x="21600" y="820"/>
                </a:lnTo>
                <a:lnTo>
                  <a:pt x="18683" y="0"/>
                </a:lnTo>
                <a:lnTo>
                  <a:pt x="9590" y="671"/>
                </a:lnTo>
                <a:close/>
              </a:path>
            </a:pathLst>
          </a:custGeom>
          <a:solidFill>
            <a:srgbClr val="A0DBDB">
              <a:alpha val="24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1" name="任意多边形 4"/>
          <p:cNvSpPr/>
          <p:nvPr/>
        </p:nvSpPr>
        <p:spPr>
          <a:xfrm>
            <a:off x="7531100" y="-628016"/>
            <a:ext cx="41173401" cy="28041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627" y="78"/>
                </a:moveTo>
                <a:lnTo>
                  <a:pt x="1399" y="17080"/>
                </a:lnTo>
                <a:lnTo>
                  <a:pt x="0" y="17022"/>
                </a:lnTo>
                <a:lnTo>
                  <a:pt x="5064" y="21033"/>
                </a:lnTo>
                <a:lnTo>
                  <a:pt x="21600" y="21600"/>
                </a:lnTo>
                <a:lnTo>
                  <a:pt x="21294" y="0"/>
                </a:lnTo>
                <a:lnTo>
                  <a:pt x="20601" y="98"/>
                </a:lnTo>
                <a:lnTo>
                  <a:pt x="20547" y="98"/>
                </a:lnTo>
                <a:lnTo>
                  <a:pt x="20574" y="59"/>
                </a:lnTo>
              </a:path>
            </a:pathLst>
          </a:custGeom>
          <a:solidFill>
            <a:srgbClr val="A0DBD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52" name="picture 182" descr="picture 18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7030971"/>
            <a:ext cx="18582341" cy="9753328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rect"/>
          <p:cNvSpPr/>
          <p:nvPr/>
        </p:nvSpPr>
        <p:spPr>
          <a:xfrm>
            <a:off x="29670375" y="15554325"/>
            <a:ext cx="14306550" cy="247650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154" name="textbox 192"/>
          <p:cNvSpPr txBox="1"/>
          <p:nvPr/>
        </p:nvSpPr>
        <p:spPr>
          <a:xfrm>
            <a:off x="42328796" y="3818142"/>
            <a:ext cx="2654936" cy="566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pc="-260" sz="4000">
                <a:solidFill>
                  <a:srgbClr val="A0DB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LOG</a:t>
            </a:r>
            <a:r>
              <a:rPr spc="-250"/>
              <a:t>OHER</a:t>
            </a:r>
            <a:r>
              <a:rPr spc="-220"/>
              <a:t>E</a:t>
            </a:r>
          </a:p>
        </p:txBody>
      </p:sp>
      <p:sp>
        <p:nvSpPr>
          <p:cNvPr id="155" name="textbox 8"/>
          <p:cNvSpPr txBox="1"/>
          <p:nvPr/>
        </p:nvSpPr>
        <p:spPr>
          <a:xfrm>
            <a:off x="29391173" y="14189887"/>
            <a:ext cx="14326871" cy="1399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3000"/>
              </a:lnSpc>
              <a:defRPr sz="100">
                <a:latin typeface="Nunito"/>
                <a:ea typeface="Nunito"/>
                <a:cs typeface="Nunito"/>
                <a:sym typeface="Nunito"/>
              </a:defRPr>
            </a:pPr>
          </a:p>
          <a:p>
            <a:pPr algn="ctr">
              <a:lnSpc>
                <a:spcPts val="8900"/>
              </a:lnSpc>
              <a:defRPr b="1" sz="16600">
                <a:solidFill>
                  <a:srgbClr val="212C2A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 </a:t>
            </a:r>
            <a: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103" descr="图片 103"/>
          <p:cNvPicPr>
            <a:picLocks noChangeAspect="1"/>
          </p:cNvPicPr>
          <p:nvPr/>
        </p:nvPicPr>
        <p:blipFill>
          <a:blip r:embed="rId2">
            <a:alphaModFix amt="24000"/>
            <a:extLst/>
          </a:blip>
          <a:stretch>
            <a:fillRect/>
          </a:stretch>
        </p:blipFill>
        <p:spPr>
          <a:xfrm>
            <a:off x="2139314" y="38614985"/>
            <a:ext cx="54836698" cy="36558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picture 38" descr="picture 3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589614" y="11779250"/>
            <a:ext cx="3039111" cy="2700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picture 40" descr="picture 4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589735" y="16512063"/>
            <a:ext cx="3102775" cy="29638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icture 42" descr="picture 4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589735" y="6724497"/>
            <a:ext cx="2559866" cy="244551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icture 44" descr="picture 4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2838944" y="1402748"/>
            <a:ext cx="1599686" cy="187128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rect"/>
          <p:cNvSpPr/>
          <p:nvPr/>
        </p:nvSpPr>
        <p:spPr>
          <a:xfrm>
            <a:off x="2886075" y="6477000"/>
            <a:ext cx="9115425" cy="247650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45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sp>
        <p:nvSpPr>
          <p:cNvPr id="46" name="文本框 1"/>
          <p:cNvSpPr txBox="1"/>
          <p:nvPr/>
        </p:nvSpPr>
        <p:spPr>
          <a:xfrm>
            <a:off x="2185034" y="3938904"/>
            <a:ext cx="13985242" cy="219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Project Purpose </a:t>
            </a:r>
          </a:p>
        </p:txBody>
      </p:sp>
      <p:sp>
        <p:nvSpPr>
          <p:cNvPr id="47" name="内容占位符 2"/>
          <p:cNvSpPr txBox="1"/>
          <p:nvPr/>
        </p:nvSpPr>
        <p:spPr>
          <a:xfrm>
            <a:off x="27473273" y="6724650"/>
            <a:ext cx="19109056" cy="362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Peer-to-peer (P2P) accommodations (e.g., Airbnb) have scaled up in the wave of enthusiasm for innovative internet technologies, which challenge the conventional hotel industry. </a:t>
            </a:r>
            <a:endParaRPr sz="2800"/>
          </a:p>
        </p:txBody>
      </p:sp>
      <p:sp>
        <p:nvSpPr>
          <p:cNvPr id="48" name="内容占位符 2"/>
          <p:cNvSpPr txBox="1"/>
          <p:nvPr/>
        </p:nvSpPr>
        <p:spPr>
          <a:xfrm>
            <a:off x="27473273" y="16511905"/>
            <a:ext cx="19436081" cy="857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By referring to a number of academic publications in digital marketing, especially in hospitality industry, we identified the crucial factors that determine the competitions and included as filters for search on AirInsignts, including reviews </a:t>
            </a:r>
            <a:r>
              <a:rPr sz="3600"/>
              <a:t>(e.g., </a:t>
            </a:r>
            <a:r>
              <a:rPr sz="3600">
                <a:solidFill>
                  <a:srgbClr val="1F4E79"/>
                </a:solidFill>
              </a:rPr>
              <a:t>Schamel, 2012</a:t>
            </a:r>
            <a:r>
              <a:rPr sz="3600"/>
              <a:t>)</a:t>
            </a:r>
            <a:r>
              <a:t>, pricing </a:t>
            </a:r>
            <a:r>
              <a:rPr sz="3600"/>
              <a:t>(e.g., </a:t>
            </a:r>
            <a:r>
              <a:rPr sz="3600">
                <a:solidFill>
                  <a:srgbClr val="1F4E79"/>
                </a:solidFill>
              </a:rPr>
              <a:t>Espinet et al, 2003</a:t>
            </a:r>
            <a:r>
              <a:rPr sz="3600"/>
              <a:t>)</a:t>
            </a:r>
            <a:r>
              <a:t>, functional (e.g., room type, number of customers hosted, number of bedrooms and beds) and host information </a:t>
            </a:r>
            <a:r>
              <a:rPr sz="3600"/>
              <a:t>(e.g., </a:t>
            </a:r>
            <a:r>
              <a:rPr sz="3600">
                <a:solidFill>
                  <a:srgbClr val="1F4E79"/>
                </a:solidFill>
              </a:rPr>
              <a:t>Hung, Shang, &amp; Wang, 2010</a:t>
            </a:r>
            <a:r>
              <a:rPr sz="3600"/>
              <a:t>)</a:t>
            </a:r>
            <a:r>
              <a:t>, as well as spatial dependency (</a:t>
            </a:r>
            <a:r>
              <a:rPr sz="3600"/>
              <a:t>e.g., </a:t>
            </a:r>
            <a:r>
              <a:rPr sz="3600">
                <a:solidFill>
                  <a:srgbClr val="1F4E79"/>
                </a:solidFill>
              </a:rPr>
              <a:t>Dube &amp; Legros, 2014</a:t>
            </a:r>
            <a:r>
              <a:rPr sz="3600"/>
              <a:t>)</a:t>
            </a:r>
            <a:r>
              <a:t>. </a:t>
            </a:r>
            <a:endParaRPr sz="2800"/>
          </a:p>
        </p:txBody>
      </p:sp>
      <p:sp>
        <p:nvSpPr>
          <p:cNvPr id="49" name="内容占位符 2"/>
          <p:cNvSpPr txBox="1"/>
          <p:nvPr/>
        </p:nvSpPr>
        <p:spPr>
          <a:xfrm>
            <a:off x="27473273" y="12108180"/>
            <a:ext cx="19109056" cy="263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Create the website of AirInsignts for both Airbnb hosts and hoteliers to improve the competitiveness in local market. </a:t>
            </a:r>
            <a:endParaRPr sz="2800"/>
          </a:p>
        </p:txBody>
      </p:sp>
      <p:pic>
        <p:nvPicPr>
          <p:cNvPr id="50" name="图片 99" descr="图片 99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41541700" y="24683085"/>
            <a:ext cx="30587950" cy="203922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9186" y="21600"/>
                </a:lnTo>
                <a:lnTo>
                  <a:pt x="9186" y="4919"/>
                </a:lnTo>
                <a:lnTo>
                  <a:pt x="13535" y="4919"/>
                </a:lnTo>
                <a:lnTo>
                  <a:pt x="13535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3771" y="238"/>
                </a:moveTo>
                <a:lnTo>
                  <a:pt x="18120" y="238"/>
                </a:lnTo>
                <a:lnTo>
                  <a:pt x="18120" y="16919"/>
                </a:lnTo>
                <a:lnTo>
                  <a:pt x="13771" y="16919"/>
                </a:lnTo>
                <a:lnTo>
                  <a:pt x="13771" y="238"/>
                </a:lnTo>
                <a:close/>
                <a:moveTo>
                  <a:pt x="4601" y="1914"/>
                </a:moveTo>
                <a:lnTo>
                  <a:pt x="8950" y="1914"/>
                </a:lnTo>
                <a:lnTo>
                  <a:pt x="8950" y="18595"/>
                </a:lnTo>
                <a:lnTo>
                  <a:pt x="4601" y="18595"/>
                </a:lnTo>
                <a:lnTo>
                  <a:pt x="4601" y="1914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51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rcRect l="21300" t="8862" r="58563" b="13913"/>
          <a:stretch>
            <a:fillRect/>
          </a:stretch>
        </p:blipFill>
        <p:spPr>
          <a:xfrm>
            <a:off x="3563620" y="8173719"/>
            <a:ext cx="6159501" cy="1574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图片 12" descr="图片 12"/>
          <p:cNvPicPr>
            <a:picLocks noChangeAspect="1"/>
          </p:cNvPicPr>
          <p:nvPr/>
        </p:nvPicPr>
        <p:blipFill>
          <a:blip r:embed="rId2">
            <a:extLst/>
          </a:blip>
          <a:srcRect l="42526" t="22775" r="37337" b="0"/>
          <a:stretch>
            <a:fillRect/>
          </a:stretch>
        </p:blipFill>
        <p:spPr>
          <a:xfrm>
            <a:off x="10056494" y="10830559"/>
            <a:ext cx="6159501" cy="1574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图片 13" descr="图片 13"/>
          <p:cNvPicPr>
            <a:picLocks noChangeAspect="1"/>
          </p:cNvPicPr>
          <p:nvPr/>
        </p:nvPicPr>
        <p:blipFill>
          <a:blip r:embed="rId2">
            <a:extLst/>
          </a:blip>
          <a:srcRect l="63753" t="1102" r="16109" b="21673"/>
          <a:stretch>
            <a:fillRect/>
          </a:stretch>
        </p:blipFill>
        <p:spPr>
          <a:xfrm>
            <a:off x="16549369" y="6477000"/>
            <a:ext cx="6159501" cy="1574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3"/>
          <p:cNvSpPr/>
          <p:nvPr/>
        </p:nvSpPr>
        <p:spPr>
          <a:xfrm>
            <a:off x="19460210" y="15816580"/>
            <a:ext cx="14735812" cy="3835401"/>
          </a:xfrm>
          <a:prstGeom prst="rect">
            <a:avLst/>
          </a:prstGeom>
          <a:gradFill>
            <a:gsLst>
              <a:gs pos="0">
                <a:srgbClr val="56A7A7">
                  <a:alpha val="14000"/>
                </a:srgbClr>
              </a:gs>
              <a:gs pos="100000">
                <a:srgbClr val="C5E0B4">
                  <a:alpha val="2200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6" name="picture 22" descr="picture 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55544" y="-3900772"/>
            <a:ext cx="1599686" cy="1871281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rect"/>
          <p:cNvSpPr/>
          <p:nvPr/>
        </p:nvSpPr>
        <p:spPr>
          <a:xfrm>
            <a:off x="3852817" y="9137987"/>
            <a:ext cx="8591551" cy="257176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58" name="textbox 26"/>
          <p:cNvSpPr txBox="1"/>
          <p:nvPr/>
        </p:nvSpPr>
        <p:spPr>
          <a:xfrm>
            <a:off x="47916796" y="-4513058"/>
            <a:ext cx="2654936" cy="566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pc="-260" sz="4000">
                <a:solidFill>
                  <a:srgbClr val="A0DBD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LOG</a:t>
            </a:r>
            <a:r>
              <a:rPr spc="-250"/>
              <a:t>OHER</a:t>
            </a:r>
            <a:r>
              <a:rPr spc="-220"/>
              <a:t>E</a:t>
            </a:r>
          </a:p>
        </p:txBody>
      </p:sp>
      <p:sp>
        <p:nvSpPr>
          <p:cNvPr id="59" name="标题 1"/>
          <p:cNvSpPr txBox="1"/>
          <p:nvPr/>
        </p:nvSpPr>
        <p:spPr>
          <a:xfrm>
            <a:off x="3898537" y="7104241"/>
            <a:ext cx="10424161" cy="219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Dataset</a:t>
            </a:r>
          </a:p>
        </p:txBody>
      </p:sp>
      <p:graphicFrame>
        <p:nvGraphicFramePr>
          <p:cNvPr id="60" name="表格 7"/>
          <p:cNvGraphicFramePr/>
          <p:nvPr/>
        </p:nvGraphicFramePr>
        <p:xfrm>
          <a:off x="543559" y="12984480"/>
          <a:ext cx="18470882" cy="666877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7252969"/>
                <a:gridCol w="5060950"/>
                <a:gridCol w="6156960"/>
              </a:tblGrid>
              <a:tr h="141351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Table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Records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Attributes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</a:tcPr>
                </a:tc>
              </a:tr>
              <a:tr h="141351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General_listings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42,450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18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</a:tcPr>
                </a:tc>
              </a:tr>
              <a:tr h="141351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LongtermRental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1,048,575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6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</a:tcPr>
                </a:tc>
              </a:tr>
              <a:tr h="242824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Host_information_distinct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  <a:lnB w="12700">
                      <a:solidFill>
                        <a:srgbClr val="64B2AC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21,247</a:t>
                      </a:r>
                    </a:p>
                  </a:txBody>
                  <a:tcPr marL="45720" marR="45720" marT="45720" marB="45720" anchor="t" anchorCtr="0" horzOverflow="overflow">
                    <a:lnB w="12700">
                      <a:solidFill>
                        <a:srgbClr val="64B2AC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6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  <a:lnB w="12700">
                      <a:solidFill>
                        <a:srgbClr val="64B2AC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61" name="文本框 7"/>
          <p:cNvSpPr txBox="1"/>
          <p:nvPr/>
        </p:nvSpPr>
        <p:spPr>
          <a:xfrm>
            <a:off x="19460844" y="11391265"/>
            <a:ext cx="4166235" cy="1310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0">
                <a:solidFill>
                  <a:srgbClr val="2F5597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Hotels</a:t>
            </a:r>
          </a:p>
        </p:txBody>
      </p:sp>
      <p:sp>
        <p:nvSpPr>
          <p:cNvPr id="62" name="文本框 9"/>
          <p:cNvSpPr txBox="1"/>
          <p:nvPr/>
        </p:nvSpPr>
        <p:spPr>
          <a:xfrm>
            <a:off x="543559" y="11391265"/>
            <a:ext cx="4166236" cy="1310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0">
                <a:solidFill>
                  <a:srgbClr val="2F5597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Airbnb</a:t>
            </a:r>
          </a:p>
        </p:txBody>
      </p:sp>
      <p:graphicFrame>
        <p:nvGraphicFramePr>
          <p:cNvPr id="63" name="表格 11"/>
          <p:cNvGraphicFramePr/>
          <p:nvPr/>
        </p:nvGraphicFramePr>
        <p:xfrm>
          <a:off x="19460844" y="12984480"/>
          <a:ext cx="14731366" cy="272034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4910455"/>
                <a:gridCol w="4910455"/>
                <a:gridCol w="4910455"/>
              </a:tblGrid>
              <a:tr h="136017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Table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Records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Attributes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</a:tcPr>
                </a:tc>
              </a:tr>
              <a:tr h="1360170"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Hotels_clean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000000"/>
                      </a:solidFill>
                    </a:lnL>
                    <a:lnB w="12700">
                      <a:solidFill>
                        <a:srgbClr val="64B2AC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2,135</a:t>
                      </a:r>
                    </a:p>
                  </a:txBody>
                  <a:tcPr marL="45720" marR="45720" marT="45720" marB="45720" anchor="t" anchorCtr="0" horzOverflow="overflow">
                    <a:lnB w="12700">
                      <a:solidFill>
                        <a:srgbClr val="64B2AC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70000"/>
                        </a:lnSpc>
                        <a:defRPr sz="1800"/>
                      </a:pPr>
                      <a:r>
                        <a:rPr sz="4400"/>
                        <a:t>12</a:t>
                      </a:r>
                    </a:p>
                  </a:txBody>
                  <a:tcPr marL="45720" marR="45720" marT="45720" marB="45720" anchor="t" anchorCtr="0" horzOverflow="overflow">
                    <a:lnR w="12700">
                      <a:solidFill>
                        <a:srgbClr val="000000"/>
                      </a:solidFill>
                    </a:lnR>
                    <a:lnB w="12700">
                      <a:solidFill>
                        <a:srgbClr val="64B2AC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64" name="文本框 11"/>
          <p:cNvSpPr txBox="1"/>
          <p:nvPr/>
        </p:nvSpPr>
        <p:spPr>
          <a:xfrm>
            <a:off x="19791680" y="15975964"/>
            <a:ext cx="14354811" cy="303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203864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Data cleaning techniques: replace categorical variables with indicators, replace missing data for most of attributes, but keep null values for host information to practice complex queries</a:t>
            </a:r>
          </a:p>
        </p:txBody>
      </p:sp>
      <p:sp>
        <p:nvSpPr>
          <p:cNvPr id="65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pic>
        <p:nvPicPr>
          <p:cNvPr id="66" name="图片 100" descr="图片 100"/>
          <p:cNvPicPr>
            <a:picLocks noChangeAspect="1"/>
          </p:cNvPicPr>
          <p:nvPr/>
        </p:nvPicPr>
        <p:blipFill>
          <a:blip r:embed="rId3">
            <a:extLst/>
          </a:blip>
          <a:srcRect l="20674" t="0" r="0" b="0"/>
          <a:stretch>
            <a:fillRect/>
          </a:stretch>
        </p:blipFill>
        <p:spPr>
          <a:xfrm>
            <a:off x="34724339" y="9921240"/>
            <a:ext cx="12900661" cy="16864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"/>
          <p:cNvSpPr/>
          <p:nvPr/>
        </p:nvSpPr>
        <p:spPr>
          <a:xfrm>
            <a:off x="18949035" y="0"/>
            <a:ext cx="28676601" cy="26784300"/>
          </a:xfrm>
          <a:prstGeom prst="rect">
            <a:avLst/>
          </a:prstGeom>
          <a:solidFill>
            <a:srgbClr val="56A7A7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69" name="rect"/>
          <p:cNvSpPr/>
          <p:nvPr/>
        </p:nvSpPr>
        <p:spPr>
          <a:xfrm>
            <a:off x="4410073" y="6343650"/>
            <a:ext cx="10768966" cy="285750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70" name="标题 1"/>
          <p:cNvSpPr txBox="1"/>
          <p:nvPr/>
        </p:nvSpPr>
        <p:spPr>
          <a:xfrm>
            <a:off x="4262437" y="3914535"/>
            <a:ext cx="10093643" cy="41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ER Diagram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pic>
        <p:nvPicPr>
          <p:cNvPr id="72" name="图片 15" descr="图片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79640" y="5166359"/>
            <a:ext cx="26889712" cy="204704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图片 101" descr="图片 10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8399780"/>
            <a:ext cx="18949036" cy="18384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"/>
          <p:cNvSpPr/>
          <p:nvPr/>
        </p:nvSpPr>
        <p:spPr>
          <a:xfrm>
            <a:off x="2886075" y="6476998"/>
            <a:ext cx="14304645" cy="295594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76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sp>
        <p:nvSpPr>
          <p:cNvPr id="77" name="文本框 4"/>
          <p:cNvSpPr txBox="1"/>
          <p:nvPr/>
        </p:nvSpPr>
        <p:spPr>
          <a:xfrm>
            <a:off x="2931795" y="4356813"/>
            <a:ext cx="14980287" cy="219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Relational Schema </a:t>
            </a:r>
          </a:p>
        </p:txBody>
      </p:sp>
      <p:sp>
        <p:nvSpPr>
          <p:cNvPr id="78" name="文本框 6"/>
          <p:cNvSpPr txBox="1"/>
          <p:nvPr/>
        </p:nvSpPr>
        <p:spPr>
          <a:xfrm>
            <a:off x="2886075" y="7607299"/>
            <a:ext cx="9563735" cy="1437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Host_information</a:t>
            </a:r>
          </a:p>
        </p:txBody>
      </p:sp>
      <p:sp>
        <p:nvSpPr>
          <p:cNvPr id="79" name="文本框 8"/>
          <p:cNvSpPr txBox="1"/>
          <p:nvPr/>
        </p:nvSpPr>
        <p:spPr>
          <a:xfrm>
            <a:off x="12713970" y="7356474"/>
            <a:ext cx="24763730" cy="174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(</a:t>
            </a:r>
            <a:r>
              <a:rPr u="sng"/>
              <a:t>host_id</a:t>
            </a:r>
            <a:r>
              <a:t>, host_response_time, host_response_rate, host_acceptance_rate, host_is_superhost, host_total_listings_count)</a:t>
            </a:r>
          </a:p>
        </p:txBody>
      </p:sp>
      <p:sp>
        <p:nvSpPr>
          <p:cNvPr id="80" name="文本框 11"/>
          <p:cNvSpPr txBox="1"/>
          <p:nvPr/>
        </p:nvSpPr>
        <p:spPr>
          <a:xfrm>
            <a:off x="12713970" y="9460865"/>
            <a:ext cx="23728046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PRIMARY</a:t>
            </a:r>
            <a:r>
              <a:t> </a:t>
            </a:r>
            <a:r>
              <a:t>KEY</a:t>
            </a:r>
            <a:r>
              <a:t> </a:t>
            </a:r>
            <a:r>
              <a:t>host_id</a:t>
            </a:r>
          </a:p>
        </p:txBody>
      </p:sp>
      <p:sp>
        <p:nvSpPr>
          <p:cNvPr id="81" name="文本框 12"/>
          <p:cNvSpPr txBox="1"/>
          <p:nvPr/>
        </p:nvSpPr>
        <p:spPr>
          <a:xfrm>
            <a:off x="2886075" y="12522199"/>
            <a:ext cx="9563735" cy="1437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General_listings</a:t>
            </a:r>
          </a:p>
        </p:txBody>
      </p:sp>
      <p:sp>
        <p:nvSpPr>
          <p:cNvPr id="82" name="文本框 15"/>
          <p:cNvSpPr txBox="1"/>
          <p:nvPr/>
        </p:nvSpPr>
        <p:spPr>
          <a:xfrm>
            <a:off x="12713969" y="11595734"/>
            <a:ext cx="25581612" cy="3269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5000"/>
              </a:lnSpc>
              <a:spcBef>
                <a:spcPts val="5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 (</a:t>
            </a:r>
            <a:r>
              <a:rPr u="sng"/>
              <a:t>ind</a:t>
            </a:r>
            <a:r>
              <a:t>, host_id, room_type, accommodates, bedrooms, beds, review_scores_rating, review_scores_accuracy, review_scores_cleanliness, review_scores_checkin, review_scores_communication, review_scores_location, review_scores_value, general_price)</a:t>
            </a:r>
          </a:p>
        </p:txBody>
      </p:sp>
      <p:sp>
        <p:nvSpPr>
          <p:cNvPr id="83" name="文本框 18"/>
          <p:cNvSpPr txBox="1"/>
          <p:nvPr/>
        </p:nvSpPr>
        <p:spPr>
          <a:xfrm>
            <a:off x="12713969" y="15195549"/>
            <a:ext cx="28882976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5000"/>
              </a:lnSpc>
              <a:spcBef>
                <a:spcPts val="5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PRIMARY</a:t>
            </a:r>
            <a:r>
              <a:t> </a:t>
            </a:r>
            <a:r>
              <a:t>KEY</a:t>
            </a:r>
            <a:r>
              <a:t> </a:t>
            </a:r>
            <a:r>
              <a:t>ind</a:t>
            </a:r>
          </a:p>
        </p:txBody>
      </p:sp>
      <p:sp>
        <p:nvSpPr>
          <p:cNvPr id="84" name="文本框 19"/>
          <p:cNvSpPr txBox="1"/>
          <p:nvPr/>
        </p:nvSpPr>
        <p:spPr>
          <a:xfrm>
            <a:off x="12713969" y="16584294"/>
            <a:ext cx="28882976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5000"/>
              </a:lnSpc>
              <a:spcBef>
                <a:spcPts val="5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FORIEIGN</a:t>
            </a:r>
            <a:r>
              <a:t> </a:t>
            </a:r>
            <a:r>
              <a:t>KEY</a:t>
            </a:r>
            <a:r>
              <a:t> </a:t>
            </a:r>
            <a:r>
              <a:t>host_id REFERENCES Host_information(host_id)</a:t>
            </a:r>
          </a:p>
        </p:txBody>
      </p:sp>
      <p:sp>
        <p:nvSpPr>
          <p:cNvPr id="85" name="文本框 20"/>
          <p:cNvSpPr txBox="1"/>
          <p:nvPr/>
        </p:nvSpPr>
        <p:spPr>
          <a:xfrm>
            <a:off x="2886074" y="17943194"/>
            <a:ext cx="9563735" cy="1437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LongTermRental</a:t>
            </a:r>
          </a:p>
        </p:txBody>
      </p:sp>
      <p:sp>
        <p:nvSpPr>
          <p:cNvPr id="86" name="文本框 21"/>
          <p:cNvSpPr txBox="1"/>
          <p:nvPr/>
        </p:nvSpPr>
        <p:spPr>
          <a:xfrm>
            <a:off x="12495528" y="18321973"/>
            <a:ext cx="28882976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5000"/>
              </a:lnSpc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 (</a:t>
            </a:r>
            <a:r>
              <a:rPr u="sng"/>
              <a:t>longterm_listing_id,</a:t>
            </a:r>
            <a:r>
              <a:t> ind, date, available, price, minimum_nights, maximum_nights)</a:t>
            </a:r>
          </a:p>
        </p:txBody>
      </p:sp>
      <p:sp>
        <p:nvSpPr>
          <p:cNvPr id="87" name="文本框 23"/>
          <p:cNvSpPr txBox="1"/>
          <p:nvPr/>
        </p:nvSpPr>
        <p:spPr>
          <a:xfrm>
            <a:off x="12713970" y="19630074"/>
            <a:ext cx="14720571" cy="3891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5000"/>
              </a:lnSpc>
              <a:spcBef>
                <a:spcPts val="5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PRIMARY</a:t>
            </a:r>
            <a:r>
              <a:t> </a:t>
            </a:r>
            <a:r>
              <a:t>KEY</a:t>
            </a:r>
            <a:r>
              <a:t> </a:t>
            </a:r>
            <a:r>
              <a:t>longterm_listing_id</a:t>
            </a:r>
          </a:p>
          <a:p>
            <a:pPr>
              <a:lnSpc>
                <a:spcPct val="115000"/>
              </a:lnSpc>
              <a:spcBef>
                <a:spcPts val="500"/>
              </a:spcBef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FOREIGN KEY ind REFERENCES</a:t>
            </a:r>
            <a:r>
              <a:t> </a:t>
            </a:r>
            <a:r>
              <a:t>General_listings</a:t>
            </a:r>
            <a:r>
              <a:t> </a:t>
            </a:r>
            <a:r>
              <a:t>(id)</a:t>
            </a:r>
          </a:p>
        </p:txBody>
      </p:sp>
      <p:sp>
        <p:nvSpPr>
          <p:cNvPr id="88" name="文本框 20"/>
          <p:cNvSpPr txBox="1"/>
          <p:nvPr/>
        </p:nvSpPr>
        <p:spPr>
          <a:xfrm>
            <a:off x="2886073" y="23174008"/>
            <a:ext cx="9563735" cy="1437641"/>
          </a:xfrm>
          <a:prstGeom prst="rect">
            <a:avLst/>
          </a:prstGeom>
          <a:gradFill>
            <a:gsLst>
              <a:gs pos="0">
                <a:srgbClr val="56A7A7"/>
              </a:gs>
              <a:gs pos="100000">
                <a:srgbClr val="C5E0B4"/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Hotels</a:t>
            </a:r>
          </a:p>
        </p:txBody>
      </p:sp>
      <p:sp>
        <p:nvSpPr>
          <p:cNvPr id="89" name="TextBox 2"/>
          <p:cNvSpPr txBox="1"/>
          <p:nvPr/>
        </p:nvSpPr>
        <p:spPr>
          <a:xfrm>
            <a:off x="12713969" y="23174008"/>
            <a:ext cx="25219662" cy="339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(</a:t>
            </a:r>
            <a:r>
              <a:t>hotel</a:t>
            </a:r>
            <a:r>
              <a:t>_</a:t>
            </a:r>
            <a:r>
              <a:t>id,</a:t>
            </a:r>
            <a:r>
              <a:t> </a:t>
            </a:r>
            <a:r>
              <a:t>hotel</a:t>
            </a:r>
            <a:r>
              <a:t>_</a:t>
            </a:r>
            <a:r>
              <a:t>name,</a:t>
            </a:r>
            <a:r>
              <a:t> </a:t>
            </a:r>
            <a:r>
              <a:t>address</a:t>
            </a:r>
            <a:r>
              <a:t>,</a:t>
            </a:r>
            <a:r>
              <a:t> </a:t>
            </a:r>
            <a:r>
              <a:t>latitude,</a:t>
            </a:r>
            <a:r>
              <a:t> </a:t>
            </a:r>
            <a:r>
              <a:t>longitude,</a:t>
            </a:r>
            <a:r>
              <a:t> </a:t>
            </a:r>
            <a:r>
              <a:t>cleanness,</a:t>
            </a:r>
            <a:r>
              <a:t> </a:t>
            </a:r>
            <a:r>
              <a:t>service,</a:t>
            </a:r>
            <a:r>
              <a:t> </a:t>
            </a:r>
            <a:r>
              <a:t>amenities,</a:t>
            </a:r>
          </a:p>
          <a:p>
            <a:pPr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facilities,</a:t>
            </a:r>
            <a:r>
              <a:t> </a:t>
            </a:r>
            <a:r>
              <a:t>ecofriendly,</a:t>
            </a:r>
            <a:r>
              <a:t> </a:t>
            </a:r>
            <a:r>
              <a:t>price,</a:t>
            </a:r>
            <a:r>
              <a:t> </a:t>
            </a:r>
            <a:r>
              <a:t>number_people</a:t>
            </a:r>
            <a:r>
              <a:t>)</a:t>
            </a:r>
          </a:p>
          <a:p>
            <a:pPr>
              <a:defRPr sz="5400">
                <a:latin typeface="Nunito"/>
                <a:ea typeface="Nunito"/>
                <a:cs typeface="Nunito"/>
                <a:sym typeface="Nunito"/>
              </a:defRPr>
            </a:pPr>
            <a:r>
              <a:t>PRIMARY KEY (hotel_id)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"/>
          <p:cNvSpPr/>
          <p:nvPr/>
        </p:nvSpPr>
        <p:spPr>
          <a:xfrm>
            <a:off x="3638053" y="2580470"/>
            <a:ext cx="30054551" cy="180976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92" name="标题 1"/>
          <p:cNvSpPr txBox="1"/>
          <p:nvPr/>
        </p:nvSpPr>
        <p:spPr>
          <a:xfrm>
            <a:off x="3399790" y="322897"/>
            <a:ext cx="19467196" cy="430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Query Optimization</a:t>
            </a:r>
          </a:p>
        </p:txBody>
      </p:sp>
      <p:sp>
        <p:nvSpPr>
          <p:cNvPr id="93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sp>
        <p:nvSpPr>
          <p:cNvPr id="94" name="Content Placeholder 2"/>
          <p:cNvSpPr txBox="1"/>
          <p:nvPr/>
        </p:nvSpPr>
        <p:spPr>
          <a:xfrm>
            <a:off x="4694554" y="13926509"/>
            <a:ext cx="30912151" cy="240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Consolidate multiple-pass queries into single pass</a:t>
            </a:r>
            <a:endParaRPr sz="2800"/>
          </a:p>
        </p:txBody>
      </p:sp>
      <p:grpSp>
        <p:nvGrpSpPr>
          <p:cNvPr id="97" name="图形 2"/>
          <p:cNvGrpSpPr/>
          <p:nvPr/>
        </p:nvGrpSpPr>
        <p:grpSpPr>
          <a:xfrm>
            <a:off x="2054460" y="11821035"/>
            <a:ext cx="1666878" cy="1630049"/>
            <a:chOff x="0" y="0"/>
            <a:chExt cx="1666876" cy="1630047"/>
          </a:xfrm>
        </p:grpSpPr>
        <p:sp>
          <p:nvSpPr>
            <p:cNvPr id="95" name="任意多边形: 形状 91"/>
            <p:cNvSpPr/>
            <p:nvPr/>
          </p:nvSpPr>
          <p:spPr>
            <a:xfrm>
              <a:off x="813901" y="293311"/>
              <a:ext cx="516954" cy="206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9" h="21109" fill="norm" stroke="1" extrusionOk="0">
                  <a:moveTo>
                    <a:pt x="20373" y="10309"/>
                  </a:moveTo>
                  <a:cubicBezTo>
                    <a:pt x="17820" y="3927"/>
                    <a:pt x="14286" y="0"/>
                    <a:pt x="10555" y="0"/>
                  </a:cubicBezTo>
                  <a:cubicBezTo>
                    <a:pt x="6824" y="0"/>
                    <a:pt x="3486" y="3436"/>
                    <a:pt x="737" y="10309"/>
                  </a:cubicBezTo>
                  <a:cubicBezTo>
                    <a:pt x="-245" y="12764"/>
                    <a:pt x="-245" y="16691"/>
                    <a:pt x="737" y="19145"/>
                  </a:cubicBezTo>
                  <a:cubicBezTo>
                    <a:pt x="1719" y="21600"/>
                    <a:pt x="3289" y="21600"/>
                    <a:pt x="4271" y="19145"/>
                  </a:cubicBezTo>
                  <a:cubicBezTo>
                    <a:pt x="6039" y="14727"/>
                    <a:pt x="8199" y="12764"/>
                    <a:pt x="10555" y="12764"/>
                  </a:cubicBezTo>
                  <a:cubicBezTo>
                    <a:pt x="12911" y="12764"/>
                    <a:pt x="15071" y="15218"/>
                    <a:pt x="16839" y="19145"/>
                  </a:cubicBezTo>
                  <a:cubicBezTo>
                    <a:pt x="17231" y="20127"/>
                    <a:pt x="18017" y="21109"/>
                    <a:pt x="18606" y="21109"/>
                  </a:cubicBezTo>
                  <a:cubicBezTo>
                    <a:pt x="19195" y="21109"/>
                    <a:pt x="19784" y="20618"/>
                    <a:pt x="20373" y="19145"/>
                  </a:cubicBezTo>
                  <a:cubicBezTo>
                    <a:pt x="21355" y="16200"/>
                    <a:pt x="21355" y="12273"/>
                    <a:pt x="20373" y="10309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  <p:sp>
          <p:nvSpPr>
            <p:cNvPr id="96" name="任意多边形: 形状 92"/>
            <p:cNvSpPr/>
            <p:nvPr/>
          </p:nvSpPr>
          <p:spPr>
            <a:xfrm>
              <a:off x="0" y="0"/>
              <a:ext cx="1666878" cy="1630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8" h="21536" fill="norm" stroke="1" extrusionOk="0">
                  <a:moveTo>
                    <a:pt x="18600" y="2351"/>
                  </a:moveTo>
                  <a:cubicBezTo>
                    <a:pt x="17160" y="826"/>
                    <a:pt x="15240" y="0"/>
                    <a:pt x="13320" y="0"/>
                  </a:cubicBezTo>
                  <a:cubicBezTo>
                    <a:pt x="11400" y="0"/>
                    <a:pt x="9480" y="762"/>
                    <a:pt x="8040" y="2351"/>
                  </a:cubicBezTo>
                  <a:cubicBezTo>
                    <a:pt x="5460" y="5082"/>
                    <a:pt x="5160" y="9275"/>
                    <a:pt x="7080" y="12325"/>
                  </a:cubicBezTo>
                  <a:lnTo>
                    <a:pt x="5700" y="13786"/>
                  </a:lnTo>
                  <a:lnTo>
                    <a:pt x="5460" y="13532"/>
                  </a:lnTo>
                  <a:cubicBezTo>
                    <a:pt x="5340" y="13405"/>
                    <a:pt x="5160" y="13405"/>
                    <a:pt x="5040" y="13532"/>
                  </a:cubicBezTo>
                  <a:lnTo>
                    <a:pt x="180" y="18678"/>
                  </a:lnTo>
                  <a:cubicBezTo>
                    <a:pt x="-60" y="18932"/>
                    <a:pt x="-60" y="19313"/>
                    <a:pt x="180" y="19567"/>
                  </a:cubicBezTo>
                  <a:lnTo>
                    <a:pt x="1860" y="21346"/>
                  </a:lnTo>
                  <a:cubicBezTo>
                    <a:pt x="2100" y="21600"/>
                    <a:pt x="2460" y="21600"/>
                    <a:pt x="2700" y="21346"/>
                  </a:cubicBezTo>
                  <a:lnTo>
                    <a:pt x="7560" y="16200"/>
                  </a:lnTo>
                  <a:cubicBezTo>
                    <a:pt x="7680" y="16073"/>
                    <a:pt x="7680" y="15882"/>
                    <a:pt x="7560" y="15755"/>
                  </a:cubicBezTo>
                  <a:lnTo>
                    <a:pt x="7320" y="15501"/>
                  </a:lnTo>
                  <a:lnTo>
                    <a:pt x="8640" y="14104"/>
                  </a:lnTo>
                  <a:cubicBezTo>
                    <a:pt x="10020" y="15247"/>
                    <a:pt x="11640" y="15819"/>
                    <a:pt x="13260" y="15819"/>
                  </a:cubicBezTo>
                  <a:cubicBezTo>
                    <a:pt x="15180" y="15819"/>
                    <a:pt x="17100" y="15056"/>
                    <a:pt x="18540" y="13468"/>
                  </a:cubicBezTo>
                  <a:cubicBezTo>
                    <a:pt x="21540" y="10482"/>
                    <a:pt x="21540" y="5464"/>
                    <a:pt x="18600" y="2351"/>
                  </a:cubicBezTo>
                  <a:close/>
                  <a:moveTo>
                    <a:pt x="16920" y="11816"/>
                  </a:moveTo>
                  <a:cubicBezTo>
                    <a:pt x="15960" y="12833"/>
                    <a:pt x="14700" y="13405"/>
                    <a:pt x="13320" y="13405"/>
                  </a:cubicBezTo>
                  <a:cubicBezTo>
                    <a:pt x="11940" y="13405"/>
                    <a:pt x="10680" y="12833"/>
                    <a:pt x="9720" y="11816"/>
                  </a:cubicBezTo>
                  <a:cubicBezTo>
                    <a:pt x="8760" y="10800"/>
                    <a:pt x="8220" y="9466"/>
                    <a:pt x="8220" y="8005"/>
                  </a:cubicBezTo>
                  <a:cubicBezTo>
                    <a:pt x="8220" y="6544"/>
                    <a:pt x="8760" y="5209"/>
                    <a:pt x="9720" y="4193"/>
                  </a:cubicBezTo>
                  <a:cubicBezTo>
                    <a:pt x="10680" y="3176"/>
                    <a:pt x="11940" y="2605"/>
                    <a:pt x="13320" y="2605"/>
                  </a:cubicBezTo>
                  <a:cubicBezTo>
                    <a:pt x="14700" y="2605"/>
                    <a:pt x="15960" y="3176"/>
                    <a:pt x="16920" y="4193"/>
                  </a:cubicBezTo>
                  <a:cubicBezTo>
                    <a:pt x="17880" y="5209"/>
                    <a:pt x="18420" y="6544"/>
                    <a:pt x="18420" y="8005"/>
                  </a:cubicBezTo>
                  <a:cubicBezTo>
                    <a:pt x="18420" y="9402"/>
                    <a:pt x="17880" y="10800"/>
                    <a:pt x="16920" y="11816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</p:grpSp>
      <p:grpSp>
        <p:nvGrpSpPr>
          <p:cNvPr id="100" name="图形 2"/>
          <p:cNvGrpSpPr/>
          <p:nvPr/>
        </p:nvGrpSpPr>
        <p:grpSpPr>
          <a:xfrm>
            <a:off x="1983878" y="9508401"/>
            <a:ext cx="1654176" cy="1148085"/>
            <a:chOff x="0" y="0"/>
            <a:chExt cx="1654175" cy="1148083"/>
          </a:xfrm>
        </p:grpSpPr>
        <p:sp>
          <p:nvSpPr>
            <p:cNvPr id="98" name="任意多边形: 形状 104"/>
            <p:cNvSpPr/>
            <p:nvPr/>
          </p:nvSpPr>
          <p:spPr>
            <a:xfrm>
              <a:off x="-1" y="89411"/>
              <a:ext cx="1654177" cy="1058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37" fill="norm" stroke="1" extrusionOk="0">
                  <a:moveTo>
                    <a:pt x="7495" y="9447"/>
                  </a:moveTo>
                  <a:lnTo>
                    <a:pt x="472" y="112"/>
                  </a:lnTo>
                  <a:cubicBezTo>
                    <a:pt x="295" y="-163"/>
                    <a:pt x="0" y="112"/>
                    <a:pt x="0" y="478"/>
                  </a:cubicBezTo>
                  <a:lnTo>
                    <a:pt x="0" y="19149"/>
                  </a:lnTo>
                  <a:cubicBezTo>
                    <a:pt x="0" y="19515"/>
                    <a:pt x="295" y="19790"/>
                    <a:pt x="472" y="19515"/>
                  </a:cubicBezTo>
                  <a:lnTo>
                    <a:pt x="7495" y="10179"/>
                  </a:lnTo>
                  <a:cubicBezTo>
                    <a:pt x="7613" y="9996"/>
                    <a:pt x="7613" y="9630"/>
                    <a:pt x="7495" y="9447"/>
                  </a:cubicBezTo>
                  <a:close/>
                  <a:moveTo>
                    <a:pt x="12925" y="11552"/>
                  </a:moveTo>
                  <a:cubicBezTo>
                    <a:pt x="12807" y="11369"/>
                    <a:pt x="12630" y="11369"/>
                    <a:pt x="12511" y="11552"/>
                  </a:cubicBezTo>
                  <a:lnTo>
                    <a:pt x="11567" y="12834"/>
                  </a:lnTo>
                  <a:cubicBezTo>
                    <a:pt x="11154" y="13383"/>
                    <a:pt x="10446" y="13383"/>
                    <a:pt x="10033" y="12834"/>
                  </a:cubicBezTo>
                  <a:lnTo>
                    <a:pt x="9089" y="11552"/>
                  </a:lnTo>
                  <a:cubicBezTo>
                    <a:pt x="8970" y="11369"/>
                    <a:pt x="8793" y="11369"/>
                    <a:pt x="8675" y="11552"/>
                  </a:cubicBezTo>
                  <a:lnTo>
                    <a:pt x="1829" y="20613"/>
                  </a:lnTo>
                  <a:cubicBezTo>
                    <a:pt x="1593" y="20888"/>
                    <a:pt x="1770" y="21437"/>
                    <a:pt x="2007" y="21437"/>
                  </a:cubicBezTo>
                  <a:lnTo>
                    <a:pt x="19534" y="21437"/>
                  </a:lnTo>
                  <a:cubicBezTo>
                    <a:pt x="19830" y="21437"/>
                    <a:pt x="19948" y="20888"/>
                    <a:pt x="19711" y="20613"/>
                  </a:cubicBezTo>
                  <a:lnTo>
                    <a:pt x="12925" y="11552"/>
                  </a:lnTo>
                  <a:close/>
                  <a:moveTo>
                    <a:pt x="21128" y="112"/>
                  </a:moveTo>
                  <a:lnTo>
                    <a:pt x="14105" y="9447"/>
                  </a:lnTo>
                  <a:cubicBezTo>
                    <a:pt x="13987" y="9630"/>
                    <a:pt x="13987" y="9996"/>
                    <a:pt x="14105" y="10179"/>
                  </a:cubicBezTo>
                  <a:lnTo>
                    <a:pt x="21128" y="19515"/>
                  </a:lnTo>
                  <a:cubicBezTo>
                    <a:pt x="21305" y="19790"/>
                    <a:pt x="21600" y="19515"/>
                    <a:pt x="21600" y="19149"/>
                  </a:cubicBezTo>
                  <a:lnTo>
                    <a:pt x="21600" y="478"/>
                  </a:lnTo>
                  <a:cubicBezTo>
                    <a:pt x="21600" y="112"/>
                    <a:pt x="21305" y="-71"/>
                    <a:pt x="21128" y="112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  <p:sp>
          <p:nvSpPr>
            <p:cNvPr id="99" name="任意多边形: 形状 105"/>
            <p:cNvSpPr/>
            <p:nvPr/>
          </p:nvSpPr>
          <p:spPr>
            <a:xfrm>
              <a:off x="130491" y="-1"/>
              <a:ext cx="1388676" cy="615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0" h="21482" fill="norm" stroke="1" extrusionOk="0">
                  <a:moveTo>
                    <a:pt x="20984" y="0"/>
                  </a:moveTo>
                  <a:lnTo>
                    <a:pt x="356" y="0"/>
                  </a:lnTo>
                  <a:cubicBezTo>
                    <a:pt x="9" y="0"/>
                    <a:pt x="-130" y="946"/>
                    <a:pt x="148" y="1419"/>
                  </a:cubicBezTo>
                  <a:lnTo>
                    <a:pt x="10219" y="21127"/>
                  </a:lnTo>
                  <a:cubicBezTo>
                    <a:pt x="10496" y="21600"/>
                    <a:pt x="10844" y="21600"/>
                    <a:pt x="11121" y="21127"/>
                  </a:cubicBezTo>
                  <a:lnTo>
                    <a:pt x="21192" y="1419"/>
                  </a:lnTo>
                  <a:cubicBezTo>
                    <a:pt x="21470" y="788"/>
                    <a:pt x="21331" y="0"/>
                    <a:pt x="20984" y="0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</p:grpSp>
      <p:grpSp>
        <p:nvGrpSpPr>
          <p:cNvPr id="103" name="图形 2"/>
          <p:cNvGrpSpPr/>
          <p:nvPr/>
        </p:nvGrpSpPr>
        <p:grpSpPr>
          <a:xfrm>
            <a:off x="2143899" y="14254892"/>
            <a:ext cx="1494155" cy="1489714"/>
            <a:chOff x="0" y="0"/>
            <a:chExt cx="1494154" cy="1489713"/>
          </a:xfrm>
        </p:grpSpPr>
        <p:sp>
          <p:nvSpPr>
            <p:cNvPr id="101" name="任意多边形: 形状 95"/>
            <p:cNvSpPr/>
            <p:nvPr/>
          </p:nvSpPr>
          <p:spPr>
            <a:xfrm>
              <a:off x="0" y="0"/>
              <a:ext cx="1494155" cy="14897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641" y="14006"/>
                  </a:moveTo>
                  <a:cubicBezTo>
                    <a:pt x="6579" y="13881"/>
                    <a:pt x="6455" y="13819"/>
                    <a:pt x="6331" y="13819"/>
                  </a:cubicBezTo>
                  <a:lnTo>
                    <a:pt x="4841" y="13819"/>
                  </a:lnTo>
                  <a:cubicBezTo>
                    <a:pt x="2172" y="13819"/>
                    <a:pt x="0" y="15998"/>
                    <a:pt x="0" y="18674"/>
                  </a:cubicBezTo>
                  <a:lnTo>
                    <a:pt x="0" y="20853"/>
                  </a:lnTo>
                  <a:cubicBezTo>
                    <a:pt x="0" y="21226"/>
                    <a:pt x="310" y="21600"/>
                    <a:pt x="745" y="21600"/>
                  </a:cubicBezTo>
                  <a:lnTo>
                    <a:pt x="8752" y="21600"/>
                  </a:lnTo>
                  <a:cubicBezTo>
                    <a:pt x="8938" y="21600"/>
                    <a:pt x="9124" y="21413"/>
                    <a:pt x="9062" y="21164"/>
                  </a:cubicBezTo>
                  <a:lnTo>
                    <a:pt x="6641" y="14006"/>
                  </a:lnTo>
                  <a:close/>
                  <a:moveTo>
                    <a:pt x="16697" y="13757"/>
                  </a:moveTo>
                  <a:lnTo>
                    <a:pt x="15207" y="13757"/>
                  </a:lnTo>
                  <a:cubicBezTo>
                    <a:pt x="15083" y="13757"/>
                    <a:pt x="14959" y="13819"/>
                    <a:pt x="14897" y="13943"/>
                  </a:cubicBezTo>
                  <a:lnTo>
                    <a:pt x="12600" y="21102"/>
                  </a:lnTo>
                  <a:cubicBezTo>
                    <a:pt x="12538" y="21289"/>
                    <a:pt x="12662" y="21538"/>
                    <a:pt x="12910" y="21538"/>
                  </a:cubicBezTo>
                  <a:lnTo>
                    <a:pt x="20855" y="21538"/>
                  </a:lnTo>
                  <a:cubicBezTo>
                    <a:pt x="21228" y="21538"/>
                    <a:pt x="21600" y="21226"/>
                    <a:pt x="21600" y="20791"/>
                  </a:cubicBezTo>
                  <a:lnTo>
                    <a:pt x="21600" y="18612"/>
                  </a:lnTo>
                  <a:cubicBezTo>
                    <a:pt x="21538" y="15935"/>
                    <a:pt x="19366" y="13757"/>
                    <a:pt x="16697" y="13757"/>
                  </a:cubicBezTo>
                  <a:close/>
                  <a:moveTo>
                    <a:pt x="16697" y="5976"/>
                  </a:moveTo>
                  <a:cubicBezTo>
                    <a:pt x="16697" y="2677"/>
                    <a:pt x="14028" y="0"/>
                    <a:pt x="10738" y="0"/>
                  </a:cubicBezTo>
                  <a:cubicBezTo>
                    <a:pt x="7448" y="0"/>
                    <a:pt x="4779" y="2677"/>
                    <a:pt x="4779" y="5976"/>
                  </a:cubicBezTo>
                  <a:cubicBezTo>
                    <a:pt x="4779" y="9275"/>
                    <a:pt x="7448" y="11952"/>
                    <a:pt x="10738" y="11952"/>
                  </a:cubicBezTo>
                  <a:cubicBezTo>
                    <a:pt x="14028" y="11952"/>
                    <a:pt x="16697" y="9275"/>
                    <a:pt x="16697" y="5976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  <p:sp>
          <p:nvSpPr>
            <p:cNvPr id="102" name="任意多边形: 形状 96"/>
            <p:cNvSpPr/>
            <p:nvPr/>
          </p:nvSpPr>
          <p:spPr>
            <a:xfrm>
              <a:off x="678384" y="961660"/>
              <a:ext cx="128806" cy="472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040" y="0"/>
                    <a:pt x="0" y="1375"/>
                    <a:pt x="0" y="2945"/>
                  </a:cubicBezTo>
                  <a:lnTo>
                    <a:pt x="0" y="18655"/>
                  </a:lnTo>
                  <a:cubicBezTo>
                    <a:pt x="0" y="20225"/>
                    <a:pt x="5040" y="21600"/>
                    <a:pt x="10800" y="21600"/>
                  </a:cubicBezTo>
                  <a:cubicBezTo>
                    <a:pt x="16560" y="21600"/>
                    <a:pt x="21600" y="20225"/>
                    <a:pt x="21600" y="18655"/>
                  </a:cubicBezTo>
                  <a:lnTo>
                    <a:pt x="21600" y="2945"/>
                  </a:lnTo>
                  <a:cubicBezTo>
                    <a:pt x="21600" y="1375"/>
                    <a:pt x="16560" y="0"/>
                    <a:pt x="10800" y="0"/>
                  </a:cubicBezTo>
                  <a:close/>
                </a:path>
              </a:pathLst>
            </a:custGeom>
            <a:solidFill>
              <a:srgbClr val="2E75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</p:grpSp>
      <p:sp>
        <p:nvSpPr>
          <p:cNvPr id="104" name="任意多边形: 形状 111"/>
          <p:cNvSpPr/>
          <p:nvPr/>
        </p:nvSpPr>
        <p:spPr>
          <a:xfrm>
            <a:off x="1902822" y="6845438"/>
            <a:ext cx="1711963" cy="1605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7" h="20784" fill="norm" stroke="1" extrusionOk="0">
                <a:moveTo>
                  <a:pt x="19438" y="116"/>
                </a:moveTo>
                <a:lnTo>
                  <a:pt x="702" y="8644"/>
                </a:lnTo>
                <a:cubicBezTo>
                  <a:pt x="-193" y="9079"/>
                  <a:pt x="-253" y="10387"/>
                  <a:pt x="642" y="10885"/>
                </a:cubicBezTo>
                <a:lnTo>
                  <a:pt x="4461" y="12939"/>
                </a:lnTo>
                <a:lnTo>
                  <a:pt x="15798" y="4722"/>
                </a:lnTo>
                <a:cubicBezTo>
                  <a:pt x="15917" y="4660"/>
                  <a:pt x="16037" y="4722"/>
                  <a:pt x="16037" y="4847"/>
                </a:cubicBezTo>
                <a:lnTo>
                  <a:pt x="6549" y="14308"/>
                </a:lnTo>
                <a:cubicBezTo>
                  <a:pt x="6311" y="14557"/>
                  <a:pt x="6191" y="14868"/>
                  <a:pt x="6191" y="15180"/>
                </a:cubicBezTo>
                <a:lnTo>
                  <a:pt x="6191" y="19537"/>
                </a:lnTo>
                <a:cubicBezTo>
                  <a:pt x="6191" y="20782"/>
                  <a:pt x="7802" y="21280"/>
                  <a:pt x="8399" y="20160"/>
                </a:cubicBezTo>
                <a:lnTo>
                  <a:pt x="10726" y="16238"/>
                </a:lnTo>
                <a:lnTo>
                  <a:pt x="15619" y="18852"/>
                </a:lnTo>
                <a:cubicBezTo>
                  <a:pt x="16335" y="19226"/>
                  <a:pt x="17170" y="18852"/>
                  <a:pt x="17349" y="18043"/>
                </a:cubicBezTo>
                <a:lnTo>
                  <a:pt x="21228" y="1485"/>
                </a:lnTo>
                <a:cubicBezTo>
                  <a:pt x="21347" y="551"/>
                  <a:pt x="20333" y="-320"/>
                  <a:pt x="19438" y="116"/>
                </a:cubicBezTo>
                <a:close/>
              </a:path>
            </a:pathLst>
          </a:custGeom>
          <a:solidFill>
            <a:srgbClr val="2E75B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思源黑体 CN Medium"/>
                <a:ea typeface="思源黑体 CN Medium"/>
                <a:cs typeface="思源黑体 CN Medium"/>
                <a:sym typeface="思源黑体 CN Medium"/>
              </a:defRPr>
            </a:pPr>
          </a:p>
        </p:txBody>
      </p:sp>
      <p:grpSp>
        <p:nvGrpSpPr>
          <p:cNvPr id="107" name="图形 2"/>
          <p:cNvGrpSpPr/>
          <p:nvPr/>
        </p:nvGrpSpPr>
        <p:grpSpPr>
          <a:xfrm>
            <a:off x="1902823" y="3986140"/>
            <a:ext cx="1932941" cy="1620521"/>
            <a:chOff x="0" y="0"/>
            <a:chExt cx="1932939" cy="1620519"/>
          </a:xfrm>
        </p:grpSpPr>
        <p:sp>
          <p:nvSpPr>
            <p:cNvPr id="105" name="任意多边形: 形状 123"/>
            <p:cNvSpPr/>
            <p:nvPr/>
          </p:nvSpPr>
          <p:spPr>
            <a:xfrm>
              <a:off x="0" y="644587"/>
              <a:ext cx="1932941" cy="975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436" y="1054"/>
                  </a:moveTo>
                  <a:cubicBezTo>
                    <a:pt x="12436" y="421"/>
                    <a:pt x="12175" y="0"/>
                    <a:pt x="11782" y="0"/>
                  </a:cubicBezTo>
                  <a:lnTo>
                    <a:pt x="9164" y="0"/>
                  </a:lnTo>
                  <a:cubicBezTo>
                    <a:pt x="8771" y="0"/>
                    <a:pt x="8509" y="421"/>
                    <a:pt x="8509" y="1054"/>
                  </a:cubicBezTo>
                  <a:lnTo>
                    <a:pt x="8509" y="15805"/>
                  </a:lnTo>
                  <a:lnTo>
                    <a:pt x="12436" y="15805"/>
                  </a:lnTo>
                  <a:lnTo>
                    <a:pt x="12436" y="1054"/>
                  </a:lnTo>
                  <a:close/>
                  <a:moveTo>
                    <a:pt x="18000" y="3161"/>
                  </a:moveTo>
                  <a:cubicBezTo>
                    <a:pt x="18000" y="2529"/>
                    <a:pt x="17738" y="2107"/>
                    <a:pt x="17345" y="2107"/>
                  </a:cubicBezTo>
                  <a:lnTo>
                    <a:pt x="14727" y="2107"/>
                  </a:lnTo>
                  <a:cubicBezTo>
                    <a:pt x="14335" y="2107"/>
                    <a:pt x="14073" y="2529"/>
                    <a:pt x="14073" y="3161"/>
                  </a:cubicBezTo>
                  <a:lnTo>
                    <a:pt x="14073" y="15805"/>
                  </a:lnTo>
                  <a:lnTo>
                    <a:pt x="18000" y="15805"/>
                  </a:lnTo>
                  <a:lnTo>
                    <a:pt x="18000" y="3161"/>
                  </a:lnTo>
                  <a:close/>
                  <a:moveTo>
                    <a:pt x="20618" y="18439"/>
                  </a:moveTo>
                  <a:lnTo>
                    <a:pt x="982" y="18439"/>
                  </a:lnTo>
                  <a:cubicBezTo>
                    <a:pt x="458" y="18439"/>
                    <a:pt x="0" y="19177"/>
                    <a:pt x="0" y="20020"/>
                  </a:cubicBezTo>
                  <a:cubicBezTo>
                    <a:pt x="0" y="20862"/>
                    <a:pt x="458" y="21600"/>
                    <a:pt x="982" y="21600"/>
                  </a:cubicBezTo>
                  <a:lnTo>
                    <a:pt x="20618" y="21600"/>
                  </a:lnTo>
                  <a:cubicBezTo>
                    <a:pt x="21142" y="21600"/>
                    <a:pt x="21600" y="20862"/>
                    <a:pt x="21600" y="20020"/>
                  </a:cubicBezTo>
                  <a:cubicBezTo>
                    <a:pt x="21600" y="19071"/>
                    <a:pt x="21142" y="18439"/>
                    <a:pt x="20618" y="18439"/>
                  </a:cubicBezTo>
                  <a:close/>
                  <a:moveTo>
                    <a:pt x="6873" y="6322"/>
                  </a:moveTo>
                  <a:cubicBezTo>
                    <a:pt x="6873" y="5690"/>
                    <a:pt x="6611" y="5268"/>
                    <a:pt x="6218" y="5268"/>
                  </a:cubicBezTo>
                  <a:lnTo>
                    <a:pt x="3600" y="5268"/>
                  </a:lnTo>
                  <a:cubicBezTo>
                    <a:pt x="3207" y="5268"/>
                    <a:pt x="2945" y="5690"/>
                    <a:pt x="2945" y="6322"/>
                  </a:cubicBezTo>
                  <a:lnTo>
                    <a:pt x="2945" y="15805"/>
                  </a:lnTo>
                  <a:lnTo>
                    <a:pt x="6873" y="15805"/>
                  </a:lnTo>
                  <a:lnTo>
                    <a:pt x="6873" y="63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  <p:sp>
          <p:nvSpPr>
            <p:cNvPr id="106" name="任意多边形: 形状 124"/>
            <p:cNvSpPr/>
            <p:nvPr/>
          </p:nvSpPr>
          <p:spPr>
            <a:xfrm>
              <a:off x="303337" y="0"/>
              <a:ext cx="1326106" cy="600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5" h="21452" fill="norm" stroke="1" extrusionOk="0">
                  <a:moveTo>
                    <a:pt x="20568" y="22"/>
                  </a:moveTo>
                  <a:lnTo>
                    <a:pt x="16942" y="1043"/>
                  </a:lnTo>
                  <a:cubicBezTo>
                    <a:pt x="16377" y="1213"/>
                    <a:pt x="16136" y="2743"/>
                    <a:pt x="16539" y="3594"/>
                  </a:cubicBezTo>
                  <a:lnTo>
                    <a:pt x="17345" y="5295"/>
                  </a:lnTo>
                  <a:lnTo>
                    <a:pt x="14443" y="11417"/>
                  </a:lnTo>
                  <a:lnTo>
                    <a:pt x="9607" y="3764"/>
                  </a:lnTo>
                  <a:cubicBezTo>
                    <a:pt x="9124" y="3084"/>
                    <a:pt x="8560" y="3084"/>
                    <a:pt x="8076" y="3764"/>
                  </a:cubicBezTo>
                  <a:lnTo>
                    <a:pt x="419" y="17030"/>
                  </a:lnTo>
                  <a:cubicBezTo>
                    <a:pt x="-64" y="17880"/>
                    <a:pt x="-145" y="19581"/>
                    <a:pt x="258" y="20602"/>
                  </a:cubicBezTo>
                  <a:cubicBezTo>
                    <a:pt x="500" y="21282"/>
                    <a:pt x="822" y="21452"/>
                    <a:pt x="1225" y="21452"/>
                  </a:cubicBezTo>
                  <a:cubicBezTo>
                    <a:pt x="1467" y="21452"/>
                    <a:pt x="1789" y="21282"/>
                    <a:pt x="2031" y="20942"/>
                  </a:cubicBezTo>
                  <a:lnTo>
                    <a:pt x="8962" y="8866"/>
                  </a:lnTo>
                  <a:lnTo>
                    <a:pt x="13879" y="16690"/>
                  </a:lnTo>
                  <a:cubicBezTo>
                    <a:pt x="14362" y="17540"/>
                    <a:pt x="15007" y="17370"/>
                    <a:pt x="15491" y="16520"/>
                  </a:cubicBezTo>
                  <a:lnTo>
                    <a:pt x="19198" y="8696"/>
                  </a:lnTo>
                  <a:lnTo>
                    <a:pt x="19762" y="9887"/>
                  </a:lnTo>
                  <a:cubicBezTo>
                    <a:pt x="20165" y="10737"/>
                    <a:pt x="20891" y="10227"/>
                    <a:pt x="20971" y="9036"/>
                  </a:cubicBezTo>
                  <a:lnTo>
                    <a:pt x="21455" y="1383"/>
                  </a:lnTo>
                  <a:cubicBezTo>
                    <a:pt x="21455" y="702"/>
                    <a:pt x="21052" y="-148"/>
                    <a:pt x="20568" y="2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思源黑体 CN Medium"/>
                  <a:ea typeface="思源黑体 CN Medium"/>
                  <a:cs typeface="思源黑体 CN Medium"/>
                  <a:sym typeface="思源黑体 CN Medium"/>
                </a:defRPr>
              </a:pPr>
            </a:p>
          </p:txBody>
        </p:sp>
      </p:grpSp>
      <p:sp>
        <p:nvSpPr>
          <p:cNvPr id="108" name="Content Placeholder 2"/>
          <p:cNvSpPr txBox="1"/>
          <p:nvPr/>
        </p:nvSpPr>
        <p:spPr>
          <a:xfrm>
            <a:off x="4694554" y="3899010"/>
            <a:ext cx="42884726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  <a:defRPr sz="8800">
                <a:latin typeface="Nunito"/>
                <a:ea typeface="Nunito"/>
                <a:cs typeface="Nunito"/>
                <a:sym typeface="Nunito"/>
              </a:defRPr>
            </a:pPr>
            <a:r>
              <a:t>Compare the per-capita pricing and</a:t>
            </a:r>
            <a:r>
              <a:t> </a:t>
            </a:r>
            <a:r>
              <a:t>average rating for each neighborhood</a:t>
            </a:r>
          </a:p>
        </p:txBody>
      </p:sp>
      <p:sp>
        <p:nvSpPr>
          <p:cNvPr id="109" name="文本框 17"/>
          <p:cNvSpPr txBox="1"/>
          <p:nvPr/>
        </p:nvSpPr>
        <p:spPr>
          <a:xfrm>
            <a:off x="4694554" y="6365292"/>
            <a:ext cx="23721061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defRPr sz="8800">
                <a:latin typeface="Nunito"/>
                <a:ea typeface="Nunito"/>
                <a:cs typeface="Nunito"/>
                <a:sym typeface="Nunito"/>
              </a:defRPr>
            </a:pPr>
            <a:r>
              <a:t>Index on neighborhood</a:t>
            </a:r>
            <a:r>
              <a:t> </a:t>
            </a:r>
            <a:r>
              <a:t>speed up joins</a:t>
            </a:r>
          </a:p>
        </p:txBody>
      </p:sp>
      <p:sp>
        <p:nvSpPr>
          <p:cNvPr id="110" name="文本框 18"/>
          <p:cNvSpPr txBox="1"/>
          <p:nvPr/>
        </p:nvSpPr>
        <p:spPr>
          <a:xfrm>
            <a:off x="4718459" y="8869566"/>
            <a:ext cx="23721061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30000"/>
              </a:lnSpc>
              <a:defRPr sz="8800"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Rewrite functions to handle null values</a:t>
            </a:r>
          </a:p>
        </p:txBody>
      </p:sp>
      <p:sp>
        <p:nvSpPr>
          <p:cNvPr id="111" name="文本框 19"/>
          <p:cNvSpPr txBox="1"/>
          <p:nvPr/>
        </p:nvSpPr>
        <p:spPr>
          <a:xfrm>
            <a:off x="4694554" y="11357989"/>
            <a:ext cx="38055901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30000"/>
              </a:lnSpc>
              <a:defRPr sz="8800">
                <a:latin typeface="Nunito"/>
                <a:ea typeface="Nunito"/>
                <a:cs typeface="Nunito"/>
                <a:sym typeface="Nunito"/>
              </a:defRPr>
            </a:pPr>
            <a:r>
              <a:t>Use of CTE instead of nested</a:t>
            </a:r>
            <a:r>
              <a:t> </a:t>
            </a:r>
            <a:r>
              <a:t>subqueries improve clarity</a:t>
            </a:r>
          </a:p>
        </p:txBody>
      </p:sp>
      <p:pic>
        <p:nvPicPr>
          <p:cNvPr id="112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53519" y="16781713"/>
            <a:ext cx="23271481" cy="10108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"/>
          <p:cNvSpPr/>
          <p:nvPr/>
        </p:nvSpPr>
        <p:spPr>
          <a:xfrm>
            <a:off x="28803600" y="0"/>
            <a:ext cx="18740756" cy="26785888"/>
          </a:xfrm>
          <a:prstGeom prst="rect">
            <a:avLst/>
          </a:prstGeom>
          <a:solidFill>
            <a:srgbClr val="56A7A7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115" name="rect"/>
          <p:cNvSpPr/>
          <p:nvPr/>
        </p:nvSpPr>
        <p:spPr>
          <a:xfrm>
            <a:off x="1404937" y="3055936"/>
            <a:ext cx="30054551" cy="180976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116" name="标题 1"/>
          <p:cNvSpPr txBox="1"/>
          <p:nvPr/>
        </p:nvSpPr>
        <p:spPr>
          <a:xfrm>
            <a:off x="1430338" y="758983"/>
            <a:ext cx="33207961" cy="430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Extra Credit Feature – Interactive Map</a:t>
            </a:r>
          </a:p>
        </p:txBody>
      </p:sp>
      <p:sp>
        <p:nvSpPr>
          <p:cNvPr id="117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sp>
        <p:nvSpPr>
          <p:cNvPr id="118" name="TextBox 7"/>
          <p:cNvSpPr txBox="1"/>
          <p:nvPr/>
        </p:nvSpPr>
        <p:spPr>
          <a:xfrm>
            <a:off x="32070041" y="4654549"/>
            <a:ext cx="25386031" cy="1233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Blue</a:t>
            </a:r>
            <a:r>
              <a:t> </a:t>
            </a:r>
            <a:r>
              <a:t>dots</a:t>
            </a:r>
            <a:r>
              <a:t> </a:t>
            </a:r>
            <a:r>
              <a:t>as</a:t>
            </a:r>
            <a:r>
              <a:t> </a:t>
            </a:r>
            <a:r>
              <a:t>Airbnb, </a:t>
            </a: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Red</a:t>
            </a:r>
            <a:r>
              <a:t> </a:t>
            </a:r>
            <a:r>
              <a:t>dots</a:t>
            </a:r>
            <a:r>
              <a:t> </a:t>
            </a:r>
            <a:r>
              <a:t>as</a:t>
            </a:r>
            <a:r>
              <a:t> </a:t>
            </a:r>
            <a:r>
              <a:t>Hotel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Zoom</a:t>
            </a:r>
            <a:r>
              <a:t> </a:t>
            </a:r>
            <a:r>
              <a:t>in</a:t>
            </a:r>
            <a:r>
              <a:t> </a:t>
            </a:r>
            <a:r>
              <a:t>and</a:t>
            </a:r>
            <a:r>
              <a:t> </a:t>
            </a:r>
            <a:r>
              <a:t>out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Convert</a:t>
            </a:r>
            <a:r>
              <a:t> </a:t>
            </a:r>
            <a:r>
              <a:t>to</a:t>
            </a:r>
            <a:r>
              <a:t> </a:t>
            </a:r>
            <a:r>
              <a:t>Satellite</a:t>
            </a:r>
            <a:r>
              <a:t> </a:t>
            </a:r>
            <a:r>
              <a:t>map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Street</a:t>
            </a:r>
            <a:r>
              <a:t> </a:t>
            </a:r>
            <a:r>
              <a:t>map</a:t>
            </a:r>
            <a:r>
              <a:t> </a:t>
            </a:r>
            <a:r>
              <a:t>option</a:t>
            </a:r>
            <a:r>
              <a:t> </a:t>
            </a:r>
            <a:r>
              <a:t>available</a:t>
            </a:r>
          </a:p>
          <a:p>
            <a:pPr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</p:txBody>
      </p:sp>
      <p:pic>
        <p:nvPicPr>
          <p:cNvPr id="119" name="图片 12" descr="图片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251591" y="5148579"/>
            <a:ext cx="1914526" cy="19145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图片 13" descr="图片 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327791" y="8733472"/>
            <a:ext cx="1838326" cy="1838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图片 14" descr="图片 1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520198" y="11944667"/>
            <a:ext cx="1645921" cy="1645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图片 16" descr="图片 16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617351" y="14963458"/>
            <a:ext cx="1548766" cy="1548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图片 17" descr="图片 17"/>
          <p:cNvPicPr>
            <a:picLocks noChangeAspect="1"/>
          </p:cNvPicPr>
          <p:nvPr/>
        </p:nvPicPr>
        <p:blipFill>
          <a:blip r:embed="rId6">
            <a:extLst/>
          </a:blip>
          <a:srcRect l="0" t="2043" r="0" b="1"/>
          <a:stretch>
            <a:fillRect/>
          </a:stretch>
        </p:blipFill>
        <p:spPr>
          <a:xfrm>
            <a:off x="50358039" y="32826324"/>
            <a:ext cx="25062181" cy="10019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95" y="0"/>
                </a:moveTo>
                <a:cubicBezTo>
                  <a:pt x="311" y="0"/>
                  <a:pt x="0" y="778"/>
                  <a:pt x="0" y="1739"/>
                </a:cubicBezTo>
                <a:lnTo>
                  <a:pt x="0" y="19862"/>
                </a:lnTo>
                <a:cubicBezTo>
                  <a:pt x="0" y="20822"/>
                  <a:pt x="311" y="21600"/>
                  <a:pt x="695" y="21600"/>
                </a:cubicBezTo>
                <a:lnTo>
                  <a:pt x="20905" y="21600"/>
                </a:lnTo>
                <a:cubicBezTo>
                  <a:pt x="21289" y="21600"/>
                  <a:pt x="21600" y="20822"/>
                  <a:pt x="21600" y="19862"/>
                </a:cubicBezTo>
                <a:lnTo>
                  <a:pt x="21600" y="1739"/>
                </a:lnTo>
                <a:cubicBezTo>
                  <a:pt x="21600" y="778"/>
                  <a:pt x="21289" y="0"/>
                  <a:pt x="20905" y="0"/>
                </a:cubicBezTo>
                <a:lnTo>
                  <a:pt x="695" y="0"/>
                </a:lnTo>
                <a:close/>
              </a:path>
            </a:pathLst>
          </a:cu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124" name="Content Placeholder 4" descr="Content Placeholder 4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0" y="5825807"/>
            <a:ext cx="28722954" cy="180524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"/>
          <p:cNvSpPr/>
          <p:nvPr/>
        </p:nvSpPr>
        <p:spPr>
          <a:xfrm>
            <a:off x="3724275" y="2965450"/>
            <a:ext cx="30054550" cy="180975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127" name="标题 1"/>
          <p:cNvSpPr txBox="1"/>
          <p:nvPr/>
        </p:nvSpPr>
        <p:spPr>
          <a:xfrm>
            <a:off x="3399790" y="757872"/>
            <a:ext cx="33207961" cy="430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Technical challenges:</a:t>
            </a:r>
          </a:p>
        </p:txBody>
      </p:sp>
      <p:sp>
        <p:nvSpPr>
          <p:cNvPr id="128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sp>
        <p:nvSpPr>
          <p:cNvPr id="129" name="TextBox 7"/>
          <p:cNvSpPr txBox="1"/>
          <p:nvPr/>
        </p:nvSpPr>
        <p:spPr>
          <a:xfrm>
            <a:off x="52939316" y="9948544"/>
            <a:ext cx="25386031" cy="10873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Blue</a:t>
            </a:r>
            <a:r>
              <a:t> </a:t>
            </a:r>
            <a:r>
              <a:t>dots</a:t>
            </a:r>
            <a:r>
              <a:t> </a:t>
            </a:r>
            <a:r>
              <a:t>as</a:t>
            </a:r>
            <a:r>
              <a:t> </a:t>
            </a:r>
            <a:r>
              <a:t>Airbnb, Red</a:t>
            </a:r>
            <a:r>
              <a:t> </a:t>
            </a:r>
            <a:r>
              <a:t>dots</a:t>
            </a:r>
            <a:r>
              <a:t> </a:t>
            </a:r>
            <a:r>
              <a:t>as</a:t>
            </a:r>
            <a:r>
              <a:t> </a:t>
            </a:r>
            <a:r>
              <a:t>Hotel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Zoom</a:t>
            </a:r>
            <a:r>
              <a:t> </a:t>
            </a:r>
            <a:r>
              <a:t>in</a:t>
            </a:r>
            <a:r>
              <a:t> </a:t>
            </a:r>
            <a:r>
              <a:t>and</a:t>
            </a:r>
            <a:r>
              <a:t> </a:t>
            </a:r>
            <a:r>
              <a:t>out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Convert</a:t>
            </a:r>
            <a:r>
              <a:t> </a:t>
            </a:r>
            <a:r>
              <a:t>to</a:t>
            </a:r>
            <a:r>
              <a:t> </a:t>
            </a:r>
            <a:r>
              <a:t>Satellite</a:t>
            </a:r>
            <a:r>
              <a:t> </a:t>
            </a:r>
            <a:r>
              <a:t>map</a:t>
            </a:r>
          </a:p>
          <a:p>
            <a:pPr marL="285750" indent="-285750">
              <a:buSzPct val="100000"/>
              <a:buFont typeface="Arial"/>
              <a:buChar char="•"/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defRPr sz="9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Street</a:t>
            </a:r>
            <a:r>
              <a:t> </a:t>
            </a:r>
            <a:r>
              <a:t>map</a:t>
            </a:r>
            <a:r>
              <a:t> </a:t>
            </a:r>
            <a:r>
              <a:t>option</a:t>
            </a:r>
            <a:r>
              <a:t> </a:t>
            </a:r>
            <a:r>
              <a:t>available</a:t>
            </a:r>
          </a:p>
          <a:p>
            <a:pPr>
              <a:defRPr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</p:txBody>
      </p:sp>
      <p:pic>
        <p:nvPicPr>
          <p:cNvPr id="130" name="图片 17" descr="图片 17"/>
          <p:cNvPicPr>
            <a:picLocks noChangeAspect="1"/>
          </p:cNvPicPr>
          <p:nvPr/>
        </p:nvPicPr>
        <p:blipFill>
          <a:blip r:embed="rId2">
            <a:extLst/>
          </a:blip>
          <a:srcRect l="0" t="2043" r="0" b="1"/>
          <a:stretch>
            <a:fillRect/>
          </a:stretch>
        </p:blipFill>
        <p:spPr>
          <a:xfrm>
            <a:off x="64455042" y="7215505"/>
            <a:ext cx="25062181" cy="10019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95" y="0"/>
                </a:moveTo>
                <a:cubicBezTo>
                  <a:pt x="311" y="0"/>
                  <a:pt x="0" y="778"/>
                  <a:pt x="0" y="1739"/>
                </a:cubicBezTo>
                <a:lnTo>
                  <a:pt x="0" y="19862"/>
                </a:lnTo>
                <a:cubicBezTo>
                  <a:pt x="0" y="20822"/>
                  <a:pt x="311" y="21600"/>
                  <a:pt x="695" y="21600"/>
                </a:cubicBezTo>
                <a:lnTo>
                  <a:pt x="20905" y="21600"/>
                </a:lnTo>
                <a:cubicBezTo>
                  <a:pt x="21289" y="21600"/>
                  <a:pt x="21600" y="20822"/>
                  <a:pt x="21600" y="19862"/>
                </a:cubicBezTo>
                <a:lnTo>
                  <a:pt x="21600" y="1739"/>
                </a:lnTo>
                <a:cubicBezTo>
                  <a:pt x="21600" y="778"/>
                  <a:pt x="21289" y="0"/>
                  <a:pt x="20905" y="0"/>
                </a:cubicBezTo>
                <a:lnTo>
                  <a:pt x="695" y="0"/>
                </a:lnTo>
                <a:close/>
              </a:path>
            </a:pathLst>
          </a:cu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31" name="矩形 60"/>
          <p:cNvSpPr/>
          <p:nvPr/>
        </p:nvSpPr>
        <p:spPr>
          <a:xfrm>
            <a:off x="4170679" y="12280265"/>
            <a:ext cx="2926716" cy="2926716"/>
          </a:xfrm>
          <a:prstGeom prst="rect">
            <a:avLst/>
          </a:prstGeom>
          <a:gradFill>
            <a:gsLst>
              <a:gs pos="0">
                <a:srgbClr val="A3F8FF">
                  <a:alpha val="5000"/>
                </a:srgbClr>
              </a:gs>
              <a:gs pos="100000">
                <a:srgbClr val="81F6FF">
                  <a:alpha val="55000"/>
                </a:srgbClr>
              </a:gs>
            </a:gsLst>
          </a:gradFill>
          <a:ln>
            <a:solidFill>
              <a:srgbClr val="81F6FF">
                <a:alpha val="60000"/>
              </a:srgbClr>
            </a:solidFill>
          </a:ln>
        </p:spPr>
        <p:txBody>
          <a:bodyPr lIns="45719" rIns="45719"/>
          <a:lstStyle/>
          <a:p>
            <a:pPr algn="ctr" defTabSz="457200">
              <a:defRPr sz="3200">
                <a:solidFill>
                  <a:schemeClr val="accent1"/>
                </a:solidFill>
                <a:effectLst>
                  <a:outerShdw sx="100000" sy="100000" kx="0" ky="0" algn="b" rotWithShape="0" blurRad="139700" dist="63500" dir="2700000">
                    <a:srgbClr val="000000">
                      <a:alpha val="64999"/>
                    </a:srgbClr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pic>
        <p:nvPicPr>
          <p:cNvPr id="132" name="图片 19" descr="图片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63720" y="12473305"/>
            <a:ext cx="2540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矩形 20"/>
          <p:cNvSpPr/>
          <p:nvPr/>
        </p:nvSpPr>
        <p:spPr>
          <a:xfrm>
            <a:off x="20782280" y="12280265"/>
            <a:ext cx="2926716" cy="2926716"/>
          </a:xfrm>
          <a:prstGeom prst="rect">
            <a:avLst/>
          </a:prstGeom>
          <a:gradFill>
            <a:gsLst>
              <a:gs pos="0">
                <a:srgbClr val="A3F8FF">
                  <a:alpha val="5000"/>
                </a:srgbClr>
              </a:gs>
              <a:gs pos="100000">
                <a:srgbClr val="81F6FF">
                  <a:alpha val="55000"/>
                </a:srgbClr>
              </a:gs>
            </a:gsLst>
          </a:gradFill>
          <a:ln>
            <a:solidFill>
              <a:srgbClr val="81F6FF">
                <a:alpha val="60000"/>
              </a:srgbClr>
            </a:solidFill>
          </a:ln>
        </p:spPr>
        <p:txBody>
          <a:bodyPr lIns="45719" rIns="45719"/>
          <a:lstStyle/>
          <a:p>
            <a:pPr algn="ctr" defTabSz="457200">
              <a:defRPr sz="3200">
                <a:solidFill>
                  <a:schemeClr val="accent1"/>
                </a:solidFill>
                <a:effectLst>
                  <a:outerShdw sx="100000" sy="100000" kx="0" ky="0" algn="b" rotWithShape="0" blurRad="139700" dist="63500" dir="2700000">
                    <a:srgbClr val="000000">
                      <a:alpha val="64999"/>
                    </a:srgbClr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pic>
        <p:nvPicPr>
          <p:cNvPr id="134" name="图片 21" descr="图片 2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833080" y="12340590"/>
            <a:ext cx="2672716" cy="2672716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Content Placeholder 2"/>
          <p:cNvSpPr txBox="1"/>
          <p:nvPr/>
        </p:nvSpPr>
        <p:spPr>
          <a:xfrm>
            <a:off x="27705049" y="15594329"/>
            <a:ext cx="19493865" cy="9057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6999"/>
              </a:lnSpc>
              <a:spcBef>
                <a:spcPts val="1000"/>
              </a:spcBef>
              <a:defRPr b="1"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Spatial Comparison Map Creation Challenges:</a:t>
            </a:r>
            <a:endParaRPr sz="28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Map API data fetching issues 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Neighborhood change leading to unexpected errors 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Duplicated Markers and Point Coordinates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Loss of Google Maps API's reference to map DOM elements during updates</a:t>
            </a:r>
            <a:endParaRPr sz="2400"/>
          </a:p>
        </p:txBody>
      </p:sp>
      <p:sp>
        <p:nvSpPr>
          <p:cNvPr id="136" name="Content Placeholder 2"/>
          <p:cNvSpPr txBox="1"/>
          <p:nvPr/>
        </p:nvSpPr>
        <p:spPr>
          <a:xfrm>
            <a:off x="14162406" y="5406390"/>
            <a:ext cx="19570699" cy="6583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>
              <a:lnSpc>
                <a:spcPct val="116999"/>
              </a:lnSpc>
              <a:spcBef>
                <a:spcPts val="500"/>
              </a:spcBef>
              <a:defRPr b="1"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Client and Server Setup Challenges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Implementation of routes and asynchronous functions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8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Mapping simplified user input to useful query parameters</a:t>
            </a:r>
            <a:endParaRPr sz="2400"/>
          </a:p>
        </p:txBody>
      </p:sp>
      <p:sp>
        <p:nvSpPr>
          <p:cNvPr id="137" name="Content Placeholder 2"/>
          <p:cNvSpPr txBox="1"/>
          <p:nvPr/>
        </p:nvSpPr>
        <p:spPr>
          <a:xfrm>
            <a:off x="666115" y="15441930"/>
            <a:ext cx="18616296" cy="788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28600" indent="-228600">
              <a:lnSpc>
                <a:spcPct val="116999"/>
              </a:lnSpc>
              <a:spcBef>
                <a:spcPts val="1000"/>
              </a:spcBef>
              <a:buSzPct val="100000"/>
              <a:buFont typeface="Arial"/>
              <a:buChar char="•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</a:p>
          <a:p>
            <a:pPr>
              <a:lnSpc>
                <a:spcPct val="116999"/>
              </a:lnSpc>
              <a:spcBef>
                <a:spcPts val="1000"/>
              </a:spcBef>
              <a:defRPr b="1"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Data Processing and Refining Challenges:</a:t>
            </a:r>
            <a:endParaRPr sz="28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Unintuitive table and attribute names confusing the relationship between datasets</a:t>
            </a:r>
            <a:endParaRPr sz="2400"/>
          </a:p>
          <a:p>
            <a:pPr lvl="1" marL="742950" indent="-285750">
              <a:lnSpc>
                <a:spcPct val="116999"/>
              </a:lnSpc>
              <a:spcBef>
                <a:spcPts val="500"/>
              </a:spcBef>
              <a:buSzPct val="100000"/>
              <a:buFont typeface="Courier New"/>
              <a:buChar char="o"/>
              <a:defRPr sz="6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defRPr>
            </a:pPr>
            <a:r>
              <a:t>Corrupted data entries causing significant slowdowns in database creation</a:t>
            </a:r>
            <a:endParaRPr sz="2400"/>
          </a:p>
        </p:txBody>
      </p:sp>
      <p:sp>
        <p:nvSpPr>
          <p:cNvPr id="138" name="矩形 26"/>
          <p:cNvSpPr/>
          <p:nvPr/>
        </p:nvSpPr>
        <p:spPr>
          <a:xfrm>
            <a:off x="37435153" y="12340590"/>
            <a:ext cx="2926716" cy="2926716"/>
          </a:xfrm>
          <a:prstGeom prst="rect">
            <a:avLst/>
          </a:prstGeom>
          <a:gradFill>
            <a:gsLst>
              <a:gs pos="0">
                <a:srgbClr val="A3F8FF">
                  <a:alpha val="5000"/>
                </a:srgbClr>
              </a:gs>
              <a:gs pos="100000">
                <a:srgbClr val="81F6FF">
                  <a:alpha val="55000"/>
                </a:srgbClr>
              </a:gs>
            </a:gsLst>
          </a:gradFill>
          <a:ln>
            <a:solidFill>
              <a:srgbClr val="81F6FF">
                <a:alpha val="60000"/>
              </a:srgbClr>
            </a:solidFill>
          </a:ln>
        </p:spPr>
        <p:txBody>
          <a:bodyPr lIns="45719" rIns="45719"/>
          <a:lstStyle/>
          <a:p>
            <a:pPr algn="ctr" defTabSz="457200">
              <a:defRPr sz="3200">
                <a:solidFill>
                  <a:schemeClr val="accent1"/>
                </a:solidFill>
                <a:effectLst>
                  <a:outerShdw sx="100000" sy="100000" kx="0" ky="0" algn="b" rotWithShape="0" blurRad="139700" dist="63500" dir="2700000">
                    <a:srgbClr val="000000">
                      <a:alpha val="64999"/>
                    </a:srgbClr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pic>
        <p:nvPicPr>
          <p:cNvPr id="139" name="图片 28" descr="图片 2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704396" y="12416155"/>
            <a:ext cx="2597151" cy="2597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1"/>
      <p:bldP build="whole" bldLvl="1" animBg="1" rev="0" advAuto="0" spid="133" grpId="2"/>
      <p:bldP build="whole" bldLvl="1" animBg="1" rev="0" advAuto="0" spid="138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"/>
          <p:cNvSpPr/>
          <p:nvPr/>
        </p:nvSpPr>
        <p:spPr>
          <a:xfrm>
            <a:off x="3724275" y="2965450"/>
            <a:ext cx="30054550" cy="180975"/>
          </a:xfrm>
          <a:prstGeom prst="rect">
            <a:avLst/>
          </a:prstGeom>
          <a:solidFill>
            <a:srgbClr val="FCEA90"/>
          </a:solidFill>
          <a:ln w="12700">
            <a:miter lim="400000"/>
          </a:ln>
        </p:spPr>
        <p:txBody>
          <a:bodyPr lIns="45719" rIns="45719"/>
          <a:lstStyle/>
          <a:p>
            <a:pPr algn="ctr"/>
          </a:p>
        </p:txBody>
      </p:sp>
      <p:sp>
        <p:nvSpPr>
          <p:cNvPr id="142" name="标题 1"/>
          <p:cNvSpPr txBox="1"/>
          <p:nvPr/>
        </p:nvSpPr>
        <p:spPr>
          <a:xfrm>
            <a:off x="3342640" y="811529"/>
            <a:ext cx="19467196" cy="430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380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pPr/>
            <a:r>
              <a:t>Web Design</a:t>
            </a:r>
          </a:p>
        </p:txBody>
      </p:sp>
      <p:sp>
        <p:nvSpPr>
          <p:cNvPr id="143" name="textbox 48"/>
          <p:cNvSpPr txBox="1"/>
          <p:nvPr/>
        </p:nvSpPr>
        <p:spPr>
          <a:xfrm>
            <a:off x="36653471" y="1913254"/>
            <a:ext cx="10215881" cy="1472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2000"/>
              </a:lnSpc>
              <a:defRPr sz="100"/>
            </a:pPr>
          </a:p>
          <a:p>
            <a:pPr algn="r">
              <a:lnSpc>
                <a:spcPct val="96000"/>
              </a:lnSpc>
              <a:defRPr sz="9600">
                <a:latin typeface="Nunito"/>
                <a:ea typeface="Nunito"/>
                <a:cs typeface="Nunito"/>
                <a:sym typeface="Nunito"/>
              </a:defRPr>
            </a:pPr>
            <a:r>
              <a:t>Charging Bulls</a:t>
            </a:r>
          </a:p>
        </p:txBody>
      </p:sp>
      <p:grpSp>
        <p:nvGrpSpPr>
          <p:cNvPr id="146" name="Content Placeholder 2"/>
          <p:cNvGrpSpPr/>
          <p:nvPr/>
        </p:nvGrpSpPr>
        <p:grpSpPr>
          <a:xfrm>
            <a:off x="1266825" y="5158739"/>
            <a:ext cx="37262436" cy="9930766"/>
            <a:chOff x="0" y="0"/>
            <a:chExt cx="37262435" cy="9930765"/>
          </a:xfrm>
        </p:grpSpPr>
        <p:sp>
          <p:nvSpPr>
            <p:cNvPr id="144" name="Rectangle"/>
            <p:cNvSpPr/>
            <p:nvPr/>
          </p:nvSpPr>
          <p:spPr>
            <a:xfrm>
              <a:off x="0" y="0"/>
              <a:ext cx="37262436" cy="9930766"/>
            </a:xfrm>
            <a:prstGeom prst="rect">
              <a:avLst/>
            </a:prstGeom>
            <a:solidFill>
              <a:srgbClr val="000000">
                <a:alpha val="3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</a:p>
          </p:txBody>
        </p:sp>
        <p:sp>
          <p:nvSpPr>
            <p:cNvPr id="145" name="Adobe Creative Suite (Photoshop &amp; InDesign)…"/>
            <p:cNvSpPr txBox="1"/>
            <p:nvPr/>
          </p:nvSpPr>
          <p:spPr>
            <a:xfrm>
              <a:off x="45720" y="0"/>
              <a:ext cx="37170996" cy="9930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rmAutofit fontScale="100000" lnSpcReduction="0"/>
            </a:bodyPr>
            <a:lstStyle/>
            <a:p>
              <a:pPr marL="228600" indent="-228600">
                <a:lnSpc>
                  <a:spcPct val="107000"/>
                </a:lnSpc>
                <a:spcBef>
                  <a:spcPts val="1000"/>
                </a:spcBef>
                <a:buClr>
                  <a:srgbClr val="374151"/>
                </a:buClr>
                <a:buSzPct val="100000"/>
                <a:buFont typeface="Arial"/>
                <a:buChar char="•"/>
                <a:defRPr sz="115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defRPr>
              </a:pPr>
              <a:r>
                <a:t>Adobe Creative Suite (Photoshop &amp; InDesign)</a:t>
              </a:r>
              <a:endParaRPr sz="2800"/>
            </a:p>
            <a:p>
              <a:pPr marL="228600" indent="-228600">
                <a:lnSpc>
                  <a:spcPct val="107000"/>
                </a:lnSpc>
                <a:spcBef>
                  <a:spcPts val="1000"/>
                </a:spcBef>
                <a:buClr>
                  <a:srgbClr val="374151"/>
                </a:buClr>
                <a:buSzPct val="100000"/>
                <a:buFont typeface="Arial"/>
                <a:buChar char="•"/>
                <a:defRPr sz="115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defRPr>
              </a:pPr>
            </a:p>
            <a:p>
              <a:pPr marL="228600" indent="-228600">
                <a:lnSpc>
                  <a:spcPct val="107000"/>
                </a:lnSpc>
                <a:spcBef>
                  <a:spcPts val="1000"/>
                </a:spcBef>
                <a:buClr>
                  <a:srgbClr val="374151"/>
                </a:buClr>
                <a:buSzPct val="100000"/>
                <a:buFont typeface="Arial"/>
                <a:buChar char="•"/>
                <a:defRPr sz="115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defRPr>
              </a:pPr>
              <a:r>
                <a:t>ColorHunt</a:t>
              </a:r>
              <a:endParaRPr sz="2800"/>
            </a:p>
            <a:p>
              <a:pPr>
                <a:lnSpc>
                  <a:spcPct val="107000"/>
                </a:lnSpc>
                <a:spcBef>
                  <a:spcPts val="1000"/>
                </a:spcBef>
                <a:defRPr sz="2800">
                  <a:latin typeface="+mj-lt"/>
                  <a:ea typeface="+mj-ea"/>
                  <a:cs typeface="+mj-cs"/>
                  <a:sym typeface="Calibri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